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77" r:id="rId11"/>
    <p:sldId id="271" r:id="rId12"/>
    <p:sldId id="258" r:id="rId13"/>
    <p:sldId id="266" r:id="rId14"/>
    <p:sldId id="268" r:id="rId15"/>
    <p:sldId id="278" r:id="rId16"/>
    <p:sldId id="270" r:id="rId17"/>
    <p:sldId id="27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35CDC-0CD4-FC4E-82DE-9506A7A2F339}" type="doc">
      <dgm:prSet loTypeId="urn:microsoft.com/office/officeart/2005/8/layout/venn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C282D-4E78-E847-8BED-5D0FAD3A786F}">
      <dgm:prSet phldrT="[Text]"/>
      <dgm:spPr/>
      <dgm:t>
        <a:bodyPr/>
        <a:lstStyle/>
        <a:p>
          <a:r>
            <a:rPr lang="en-US" dirty="0" smtClean="0"/>
            <a:t>Scientists</a:t>
          </a:r>
          <a:endParaRPr lang="en-US" dirty="0"/>
        </a:p>
      </dgm:t>
    </dgm:pt>
    <dgm:pt modelId="{BC43652C-90BB-E349-844A-83A7BEB0920F}" type="parTrans" cxnId="{297CA73F-15CD-9640-82C7-5C3A8FA8FA68}">
      <dgm:prSet/>
      <dgm:spPr/>
      <dgm:t>
        <a:bodyPr/>
        <a:lstStyle/>
        <a:p>
          <a:endParaRPr lang="en-US"/>
        </a:p>
      </dgm:t>
    </dgm:pt>
    <dgm:pt modelId="{437E150C-A229-CB4E-A4A5-052A5EEF2FF8}" type="sibTrans" cxnId="{297CA73F-15CD-9640-82C7-5C3A8FA8FA68}">
      <dgm:prSet/>
      <dgm:spPr/>
      <dgm:t>
        <a:bodyPr/>
        <a:lstStyle/>
        <a:p>
          <a:endParaRPr lang="en-US"/>
        </a:p>
      </dgm:t>
    </dgm:pt>
    <dgm:pt modelId="{42DABEAD-D025-AE4B-9796-CC0D9184A574}">
      <dgm:prSet phldrT="[Text]"/>
      <dgm:spPr/>
      <dgm:t>
        <a:bodyPr/>
        <a:lstStyle/>
        <a:p>
          <a:r>
            <a:rPr lang="en-US" dirty="0" smtClean="0"/>
            <a:t>NGO</a:t>
          </a:r>
          <a:endParaRPr lang="en-US" dirty="0"/>
        </a:p>
      </dgm:t>
    </dgm:pt>
    <dgm:pt modelId="{EB24B37F-0DF2-234B-9E90-C079A5FF3559}" type="parTrans" cxnId="{B01CD271-04EC-3B4E-AF9B-F7FA1FF5CE84}">
      <dgm:prSet/>
      <dgm:spPr/>
      <dgm:t>
        <a:bodyPr/>
        <a:lstStyle/>
        <a:p>
          <a:endParaRPr lang="en-US"/>
        </a:p>
      </dgm:t>
    </dgm:pt>
    <dgm:pt modelId="{1BFD162E-61D7-8C4C-921C-D9225803207E}" type="sibTrans" cxnId="{B01CD271-04EC-3B4E-AF9B-F7FA1FF5CE84}">
      <dgm:prSet/>
      <dgm:spPr/>
      <dgm:t>
        <a:bodyPr/>
        <a:lstStyle/>
        <a:p>
          <a:endParaRPr lang="en-US"/>
        </a:p>
      </dgm:t>
    </dgm:pt>
    <dgm:pt modelId="{CFADE8C8-A51E-5E4D-9968-77EDDE38EB64}">
      <dgm:prSet phldrT="[Text]"/>
      <dgm:spPr/>
      <dgm:t>
        <a:bodyPr/>
        <a:lstStyle/>
        <a:p>
          <a:r>
            <a:rPr lang="en-US" dirty="0" smtClean="0"/>
            <a:t>Local Stakeholders</a:t>
          </a:r>
          <a:endParaRPr lang="en-US" dirty="0"/>
        </a:p>
      </dgm:t>
    </dgm:pt>
    <dgm:pt modelId="{B00AA669-0729-DA4D-8125-1C036E7DE206}" type="parTrans" cxnId="{AEA25F7D-7660-7A4B-BD3F-0B9AC7A54213}">
      <dgm:prSet/>
      <dgm:spPr/>
      <dgm:t>
        <a:bodyPr/>
        <a:lstStyle/>
        <a:p>
          <a:endParaRPr lang="en-US"/>
        </a:p>
      </dgm:t>
    </dgm:pt>
    <dgm:pt modelId="{A7224BB7-F370-9640-B23F-BDF249979608}" type="sibTrans" cxnId="{AEA25F7D-7660-7A4B-BD3F-0B9AC7A54213}">
      <dgm:prSet/>
      <dgm:spPr/>
      <dgm:t>
        <a:bodyPr/>
        <a:lstStyle/>
        <a:p>
          <a:endParaRPr lang="en-US"/>
        </a:p>
      </dgm:t>
    </dgm:pt>
    <dgm:pt modelId="{B9490744-ADA4-EC49-BC5E-3F271F84B8EE}">
      <dgm:prSet phldrT="[Text]"/>
      <dgm:spPr/>
      <dgm:t>
        <a:bodyPr/>
        <a:lstStyle/>
        <a:p>
          <a:r>
            <a:rPr lang="en-US" dirty="0" smtClean="0"/>
            <a:t>State &amp; Local Authorities</a:t>
          </a:r>
          <a:endParaRPr lang="en-US" dirty="0"/>
        </a:p>
      </dgm:t>
    </dgm:pt>
    <dgm:pt modelId="{EFF41E3A-71DD-3546-B873-3F8C8AEBD228}" type="parTrans" cxnId="{E255BBFB-B07F-3448-8E21-DC18F7B92C82}">
      <dgm:prSet/>
      <dgm:spPr/>
      <dgm:t>
        <a:bodyPr/>
        <a:lstStyle/>
        <a:p>
          <a:endParaRPr lang="en-US"/>
        </a:p>
      </dgm:t>
    </dgm:pt>
    <dgm:pt modelId="{A0EA4E57-A346-9149-A9DD-9414533124AB}" type="sibTrans" cxnId="{E255BBFB-B07F-3448-8E21-DC18F7B92C82}">
      <dgm:prSet/>
      <dgm:spPr/>
      <dgm:t>
        <a:bodyPr/>
        <a:lstStyle/>
        <a:p>
          <a:endParaRPr lang="en-US"/>
        </a:p>
      </dgm:t>
    </dgm:pt>
    <dgm:pt modelId="{6548AAC9-1EDE-1942-9A5A-5840DCF49AAB}" type="pres">
      <dgm:prSet presAssocID="{A0F35CDC-0CD4-FC4E-82DE-9506A7A2F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B4B8E-471E-B04B-B31E-DF6439D52503}" type="pres">
      <dgm:prSet presAssocID="{EF0C282D-4E78-E847-8BED-5D0FAD3A786F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C994B-9380-A544-9533-82D049E03016}" type="pres">
      <dgm:prSet presAssocID="{437E150C-A229-CB4E-A4A5-052A5EEF2FF8}" presName="space" presStyleCnt="0"/>
      <dgm:spPr/>
    </dgm:pt>
    <dgm:pt modelId="{F7F37D92-FBF8-7D4B-BAD6-C91B57457D18}" type="pres">
      <dgm:prSet presAssocID="{42DABEAD-D025-AE4B-9796-CC0D9184A57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72700-FF96-4247-ACBF-ECEA2C7E7293}" type="pres">
      <dgm:prSet presAssocID="{1BFD162E-61D7-8C4C-921C-D9225803207E}" presName="space" presStyleCnt="0"/>
      <dgm:spPr/>
    </dgm:pt>
    <dgm:pt modelId="{C93D4BDC-4ED2-4241-83A6-CAED50F7CF1A}" type="pres">
      <dgm:prSet presAssocID="{CFADE8C8-A51E-5E4D-9968-77EDDE38EB6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A7977-5440-DB4F-8830-49B44FEDC7BA}" type="pres">
      <dgm:prSet presAssocID="{A7224BB7-F370-9640-B23F-BDF249979608}" presName="space" presStyleCnt="0"/>
      <dgm:spPr/>
    </dgm:pt>
    <dgm:pt modelId="{3705211E-06B9-0541-B18B-650D99D88ABD}" type="pres">
      <dgm:prSet presAssocID="{B9490744-ADA4-EC49-BC5E-3F271F84B8E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55BBFB-B07F-3448-8E21-DC18F7B92C82}" srcId="{A0F35CDC-0CD4-FC4E-82DE-9506A7A2F339}" destId="{B9490744-ADA4-EC49-BC5E-3F271F84B8EE}" srcOrd="3" destOrd="0" parTransId="{EFF41E3A-71DD-3546-B873-3F8C8AEBD228}" sibTransId="{A0EA4E57-A346-9149-A9DD-9414533124AB}"/>
    <dgm:cxn modelId="{97E8DB75-35C3-3745-80D7-B9CA0974FACC}" type="presOf" srcId="{42DABEAD-D025-AE4B-9796-CC0D9184A574}" destId="{F7F37D92-FBF8-7D4B-BAD6-C91B57457D18}" srcOrd="0" destOrd="0" presId="urn:microsoft.com/office/officeart/2005/8/layout/venn3"/>
    <dgm:cxn modelId="{AEA25F7D-7660-7A4B-BD3F-0B9AC7A54213}" srcId="{A0F35CDC-0CD4-FC4E-82DE-9506A7A2F339}" destId="{CFADE8C8-A51E-5E4D-9968-77EDDE38EB64}" srcOrd="2" destOrd="0" parTransId="{B00AA669-0729-DA4D-8125-1C036E7DE206}" sibTransId="{A7224BB7-F370-9640-B23F-BDF249979608}"/>
    <dgm:cxn modelId="{77BB46BC-0177-5B4E-B4F9-BCDDAABF6A28}" type="presOf" srcId="{A0F35CDC-0CD4-FC4E-82DE-9506A7A2F339}" destId="{6548AAC9-1EDE-1942-9A5A-5840DCF49AAB}" srcOrd="0" destOrd="0" presId="urn:microsoft.com/office/officeart/2005/8/layout/venn3"/>
    <dgm:cxn modelId="{297CA73F-15CD-9640-82C7-5C3A8FA8FA68}" srcId="{A0F35CDC-0CD4-FC4E-82DE-9506A7A2F339}" destId="{EF0C282D-4E78-E847-8BED-5D0FAD3A786F}" srcOrd="0" destOrd="0" parTransId="{BC43652C-90BB-E349-844A-83A7BEB0920F}" sibTransId="{437E150C-A229-CB4E-A4A5-052A5EEF2FF8}"/>
    <dgm:cxn modelId="{B01CD271-04EC-3B4E-AF9B-F7FA1FF5CE84}" srcId="{A0F35CDC-0CD4-FC4E-82DE-9506A7A2F339}" destId="{42DABEAD-D025-AE4B-9796-CC0D9184A574}" srcOrd="1" destOrd="0" parTransId="{EB24B37F-0DF2-234B-9E90-C079A5FF3559}" sibTransId="{1BFD162E-61D7-8C4C-921C-D9225803207E}"/>
    <dgm:cxn modelId="{09F0A1F0-41A1-8F4D-81A9-B9134658685D}" type="presOf" srcId="{CFADE8C8-A51E-5E4D-9968-77EDDE38EB64}" destId="{C93D4BDC-4ED2-4241-83A6-CAED50F7CF1A}" srcOrd="0" destOrd="0" presId="urn:microsoft.com/office/officeart/2005/8/layout/venn3"/>
    <dgm:cxn modelId="{3C59C2CB-AD3C-5145-B868-8189DCACEBEA}" type="presOf" srcId="{EF0C282D-4E78-E847-8BED-5D0FAD3A786F}" destId="{27EB4B8E-471E-B04B-B31E-DF6439D52503}" srcOrd="0" destOrd="0" presId="urn:microsoft.com/office/officeart/2005/8/layout/venn3"/>
    <dgm:cxn modelId="{98BF446F-ACCB-0445-892D-482CC4AD3B6F}" type="presOf" srcId="{B9490744-ADA4-EC49-BC5E-3F271F84B8EE}" destId="{3705211E-06B9-0541-B18B-650D99D88ABD}" srcOrd="0" destOrd="0" presId="urn:microsoft.com/office/officeart/2005/8/layout/venn3"/>
    <dgm:cxn modelId="{00C158DA-A29B-624E-B884-83C9BEF13738}" type="presParOf" srcId="{6548AAC9-1EDE-1942-9A5A-5840DCF49AAB}" destId="{27EB4B8E-471E-B04B-B31E-DF6439D52503}" srcOrd="0" destOrd="0" presId="urn:microsoft.com/office/officeart/2005/8/layout/venn3"/>
    <dgm:cxn modelId="{085721D0-69F9-2247-B30F-A29CE11C6AAD}" type="presParOf" srcId="{6548AAC9-1EDE-1942-9A5A-5840DCF49AAB}" destId="{38CC994B-9380-A544-9533-82D049E03016}" srcOrd="1" destOrd="0" presId="urn:microsoft.com/office/officeart/2005/8/layout/venn3"/>
    <dgm:cxn modelId="{CE6DE7C3-7389-1043-99FC-E2B6355BE9A1}" type="presParOf" srcId="{6548AAC9-1EDE-1942-9A5A-5840DCF49AAB}" destId="{F7F37D92-FBF8-7D4B-BAD6-C91B57457D18}" srcOrd="2" destOrd="0" presId="urn:microsoft.com/office/officeart/2005/8/layout/venn3"/>
    <dgm:cxn modelId="{98650C22-FC7E-5E49-9000-A620880105F1}" type="presParOf" srcId="{6548AAC9-1EDE-1942-9A5A-5840DCF49AAB}" destId="{F8572700-FF96-4247-ACBF-ECEA2C7E7293}" srcOrd="3" destOrd="0" presId="urn:microsoft.com/office/officeart/2005/8/layout/venn3"/>
    <dgm:cxn modelId="{0C22FE03-F32F-FF4E-966C-FB1F01C1A237}" type="presParOf" srcId="{6548AAC9-1EDE-1942-9A5A-5840DCF49AAB}" destId="{C93D4BDC-4ED2-4241-83A6-CAED50F7CF1A}" srcOrd="4" destOrd="0" presId="urn:microsoft.com/office/officeart/2005/8/layout/venn3"/>
    <dgm:cxn modelId="{005C701C-AB72-6846-8336-4A239CD9C0C6}" type="presParOf" srcId="{6548AAC9-1EDE-1942-9A5A-5840DCF49AAB}" destId="{98AA7977-5440-DB4F-8830-49B44FEDC7BA}" srcOrd="5" destOrd="0" presId="urn:microsoft.com/office/officeart/2005/8/layout/venn3"/>
    <dgm:cxn modelId="{28E892BC-6F04-744C-B090-FAE4CAC0019E}" type="presParOf" srcId="{6548AAC9-1EDE-1942-9A5A-5840DCF49AAB}" destId="{3705211E-06B9-0541-B18B-650D99D88AB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35CDC-0CD4-FC4E-82DE-9506A7A2F339}" type="doc">
      <dgm:prSet loTypeId="urn:microsoft.com/office/officeart/2005/8/layout/venn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C282D-4E78-E847-8BED-5D0FAD3A786F}">
      <dgm:prSet phldrT="[Text]"/>
      <dgm:spPr/>
      <dgm:t>
        <a:bodyPr/>
        <a:lstStyle/>
        <a:p>
          <a:r>
            <a:rPr lang="en-US" dirty="0" smtClean="0"/>
            <a:t>Scientists</a:t>
          </a:r>
          <a:endParaRPr lang="en-US" dirty="0"/>
        </a:p>
      </dgm:t>
    </dgm:pt>
    <dgm:pt modelId="{BC43652C-90BB-E349-844A-83A7BEB0920F}" type="parTrans" cxnId="{297CA73F-15CD-9640-82C7-5C3A8FA8FA68}">
      <dgm:prSet/>
      <dgm:spPr/>
      <dgm:t>
        <a:bodyPr/>
        <a:lstStyle/>
        <a:p>
          <a:endParaRPr lang="en-US"/>
        </a:p>
      </dgm:t>
    </dgm:pt>
    <dgm:pt modelId="{437E150C-A229-CB4E-A4A5-052A5EEF2FF8}" type="sibTrans" cxnId="{297CA73F-15CD-9640-82C7-5C3A8FA8FA68}">
      <dgm:prSet/>
      <dgm:spPr/>
      <dgm:t>
        <a:bodyPr/>
        <a:lstStyle/>
        <a:p>
          <a:endParaRPr lang="en-US"/>
        </a:p>
      </dgm:t>
    </dgm:pt>
    <dgm:pt modelId="{42DABEAD-D025-AE4B-9796-CC0D9184A574}">
      <dgm:prSet phldrT="[Text]"/>
      <dgm:spPr/>
      <dgm:t>
        <a:bodyPr/>
        <a:lstStyle/>
        <a:p>
          <a:r>
            <a:rPr lang="en-US" dirty="0" smtClean="0"/>
            <a:t>NGO</a:t>
          </a:r>
          <a:endParaRPr lang="en-US" dirty="0"/>
        </a:p>
      </dgm:t>
    </dgm:pt>
    <dgm:pt modelId="{EB24B37F-0DF2-234B-9E90-C079A5FF3559}" type="parTrans" cxnId="{B01CD271-04EC-3B4E-AF9B-F7FA1FF5CE84}">
      <dgm:prSet/>
      <dgm:spPr/>
      <dgm:t>
        <a:bodyPr/>
        <a:lstStyle/>
        <a:p>
          <a:endParaRPr lang="en-US"/>
        </a:p>
      </dgm:t>
    </dgm:pt>
    <dgm:pt modelId="{1BFD162E-61D7-8C4C-921C-D9225803207E}" type="sibTrans" cxnId="{B01CD271-04EC-3B4E-AF9B-F7FA1FF5CE84}">
      <dgm:prSet/>
      <dgm:spPr/>
      <dgm:t>
        <a:bodyPr/>
        <a:lstStyle/>
        <a:p>
          <a:endParaRPr lang="en-US"/>
        </a:p>
      </dgm:t>
    </dgm:pt>
    <dgm:pt modelId="{CFADE8C8-A51E-5E4D-9968-77EDDE38EB64}">
      <dgm:prSet phldrT="[Text]"/>
      <dgm:spPr/>
      <dgm:t>
        <a:bodyPr/>
        <a:lstStyle/>
        <a:p>
          <a:r>
            <a:rPr lang="en-US" dirty="0" smtClean="0"/>
            <a:t>Local Stakeholders</a:t>
          </a:r>
          <a:endParaRPr lang="en-US" dirty="0"/>
        </a:p>
      </dgm:t>
    </dgm:pt>
    <dgm:pt modelId="{B00AA669-0729-DA4D-8125-1C036E7DE206}" type="parTrans" cxnId="{AEA25F7D-7660-7A4B-BD3F-0B9AC7A54213}">
      <dgm:prSet/>
      <dgm:spPr/>
      <dgm:t>
        <a:bodyPr/>
        <a:lstStyle/>
        <a:p>
          <a:endParaRPr lang="en-US"/>
        </a:p>
      </dgm:t>
    </dgm:pt>
    <dgm:pt modelId="{A7224BB7-F370-9640-B23F-BDF249979608}" type="sibTrans" cxnId="{AEA25F7D-7660-7A4B-BD3F-0B9AC7A54213}">
      <dgm:prSet/>
      <dgm:spPr/>
      <dgm:t>
        <a:bodyPr/>
        <a:lstStyle/>
        <a:p>
          <a:endParaRPr lang="en-US"/>
        </a:p>
      </dgm:t>
    </dgm:pt>
    <dgm:pt modelId="{B9490744-ADA4-EC49-BC5E-3F271F84B8EE}">
      <dgm:prSet phldrT="[Text]"/>
      <dgm:spPr/>
      <dgm:t>
        <a:bodyPr/>
        <a:lstStyle/>
        <a:p>
          <a:r>
            <a:rPr lang="en-US" dirty="0" smtClean="0"/>
            <a:t>State &amp; Local Authorities</a:t>
          </a:r>
          <a:endParaRPr lang="en-US" dirty="0"/>
        </a:p>
      </dgm:t>
    </dgm:pt>
    <dgm:pt modelId="{EFF41E3A-71DD-3546-B873-3F8C8AEBD228}" type="parTrans" cxnId="{E255BBFB-B07F-3448-8E21-DC18F7B92C82}">
      <dgm:prSet/>
      <dgm:spPr/>
      <dgm:t>
        <a:bodyPr/>
        <a:lstStyle/>
        <a:p>
          <a:endParaRPr lang="en-US"/>
        </a:p>
      </dgm:t>
    </dgm:pt>
    <dgm:pt modelId="{A0EA4E57-A346-9149-A9DD-9414533124AB}" type="sibTrans" cxnId="{E255BBFB-B07F-3448-8E21-DC18F7B92C82}">
      <dgm:prSet/>
      <dgm:spPr/>
      <dgm:t>
        <a:bodyPr/>
        <a:lstStyle/>
        <a:p>
          <a:endParaRPr lang="en-US"/>
        </a:p>
      </dgm:t>
    </dgm:pt>
    <dgm:pt modelId="{6548AAC9-1EDE-1942-9A5A-5840DCF49AAB}" type="pres">
      <dgm:prSet presAssocID="{A0F35CDC-0CD4-FC4E-82DE-9506A7A2F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B4B8E-471E-B04B-B31E-DF6439D52503}" type="pres">
      <dgm:prSet presAssocID="{EF0C282D-4E78-E847-8BED-5D0FAD3A786F}" presName="Name5" presStyleLbl="vennNode1" presStyleIdx="0" presStyleCnt="4" custLinFactX="57360" custLinFactNeighborX="100000" custLinFactNeighborY="-72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C994B-9380-A544-9533-82D049E03016}" type="pres">
      <dgm:prSet presAssocID="{437E150C-A229-CB4E-A4A5-052A5EEF2FF8}" presName="space" presStyleCnt="0"/>
      <dgm:spPr/>
    </dgm:pt>
    <dgm:pt modelId="{F7F37D92-FBF8-7D4B-BAD6-C91B57457D18}" type="pres">
      <dgm:prSet presAssocID="{42DABEAD-D025-AE4B-9796-CC0D9184A57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72700-FF96-4247-ACBF-ECEA2C7E7293}" type="pres">
      <dgm:prSet presAssocID="{1BFD162E-61D7-8C4C-921C-D9225803207E}" presName="space" presStyleCnt="0"/>
      <dgm:spPr/>
    </dgm:pt>
    <dgm:pt modelId="{C93D4BDC-4ED2-4241-83A6-CAED50F7CF1A}" type="pres">
      <dgm:prSet presAssocID="{CFADE8C8-A51E-5E4D-9968-77EDDE38EB64}" presName="Name5" presStyleLbl="vennNode1" presStyleIdx="2" presStyleCnt="4" custLinFactX="-100799" custLinFactNeighborX="-200000" custLinFactNeighborY="-2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A7977-5440-DB4F-8830-49B44FEDC7BA}" type="pres">
      <dgm:prSet presAssocID="{A7224BB7-F370-9640-B23F-BDF249979608}" presName="space" presStyleCnt="0"/>
      <dgm:spPr/>
    </dgm:pt>
    <dgm:pt modelId="{3705211E-06B9-0541-B18B-650D99D88ABD}" type="pres">
      <dgm:prSet presAssocID="{B9490744-ADA4-EC49-BC5E-3F271F84B8EE}" presName="Name5" presStyleLbl="vennNode1" presStyleIdx="3" presStyleCnt="4" custLinFactX="-80281" custLinFactNeighborX="-100000" custLinFactNeighborY="-2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FF7B1-863A-5F4F-AD4F-7B67AE20735D}" type="presOf" srcId="{CFADE8C8-A51E-5E4D-9968-77EDDE38EB64}" destId="{C93D4BDC-4ED2-4241-83A6-CAED50F7CF1A}" srcOrd="0" destOrd="0" presId="urn:microsoft.com/office/officeart/2005/8/layout/venn3"/>
    <dgm:cxn modelId="{B01CD271-04EC-3B4E-AF9B-F7FA1FF5CE84}" srcId="{A0F35CDC-0CD4-FC4E-82DE-9506A7A2F339}" destId="{42DABEAD-D025-AE4B-9796-CC0D9184A574}" srcOrd="1" destOrd="0" parTransId="{EB24B37F-0DF2-234B-9E90-C079A5FF3559}" sibTransId="{1BFD162E-61D7-8C4C-921C-D9225803207E}"/>
    <dgm:cxn modelId="{961BE31B-F0C6-E44A-A8AF-5D0329F7B0A8}" type="presOf" srcId="{B9490744-ADA4-EC49-BC5E-3F271F84B8EE}" destId="{3705211E-06B9-0541-B18B-650D99D88ABD}" srcOrd="0" destOrd="0" presId="urn:microsoft.com/office/officeart/2005/8/layout/venn3"/>
    <dgm:cxn modelId="{E255BBFB-B07F-3448-8E21-DC18F7B92C82}" srcId="{A0F35CDC-0CD4-FC4E-82DE-9506A7A2F339}" destId="{B9490744-ADA4-EC49-BC5E-3F271F84B8EE}" srcOrd="3" destOrd="0" parTransId="{EFF41E3A-71DD-3546-B873-3F8C8AEBD228}" sibTransId="{A0EA4E57-A346-9149-A9DD-9414533124AB}"/>
    <dgm:cxn modelId="{297CA73F-15CD-9640-82C7-5C3A8FA8FA68}" srcId="{A0F35CDC-0CD4-FC4E-82DE-9506A7A2F339}" destId="{EF0C282D-4E78-E847-8BED-5D0FAD3A786F}" srcOrd="0" destOrd="0" parTransId="{BC43652C-90BB-E349-844A-83A7BEB0920F}" sibTransId="{437E150C-A229-CB4E-A4A5-052A5EEF2FF8}"/>
    <dgm:cxn modelId="{AEA25F7D-7660-7A4B-BD3F-0B9AC7A54213}" srcId="{A0F35CDC-0CD4-FC4E-82DE-9506A7A2F339}" destId="{CFADE8C8-A51E-5E4D-9968-77EDDE38EB64}" srcOrd="2" destOrd="0" parTransId="{B00AA669-0729-DA4D-8125-1C036E7DE206}" sibTransId="{A7224BB7-F370-9640-B23F-BDF249979608}"/>
    <dgm:cxn modelId="{732184A7-BFD5-F34B-AA1C-B6BA4A5A91AE}" type="presOf" srcId="{EF0C282D-4E78-E847-8BED-5D0FAD3A786F}" destId="{27EB4B8E-471E-B04B-B31E-DF6439D52503}" srcOrd="0" destOrd="0" presId="urn:microsoft.com/office/officeart/2005/8/layout/venn3"/>
    <dgm:cxn modelId="{7B7A303B-5121-5244-AAEF-D1C3A6F5407D}" type="presOf" srcId="{A0F35CDC-0CD4-FC4E-82DE-9506A7A2F339}" destId="{6548AAC9-1EDE-1942-9A5A-5840DCF49AAB}" srcOrd="0" destOrd="0" presId="urn:microsoft.com/office/officeart/2005/8/layout/venn3"/>
    <dgm:cxn modelId="{62F17A84-259F-3840-8D2D-34BF4ED15A37}" type="presOf" srcId="{42DABEAD-D025-AE4B-9796-CC0D9184A574}" destId="{F7F37D92-FBF8-7D4B-BAD6-C91B57457D18}" srcOrd="0" destOrd="0" presId="urn:microsoft.com/office/officeart/2005/8/layout/venn3"/>
    <dgm:cxn modelId="{A02CA270-2284-7C48-8D84-C32FC2D6809E}" type="presParOf" srcId="{6548AAC9-1EDE-1942-9A5A-5840DCF49AAB}" destId="{27EB4B8E-471E-B04B-B31E-DF6439D52503}" srcOrd="0" destOrd="0" presId="urn:microsoft.com/office/officeart/2005/8/layout/venn3"/>
    <dgm:cxn modelId="{E23AD649-6A53-2345-97C0-1CC9952EB4A2}" type="presParOf" srcId="{6548AAC9-1EDE-1942-9A5A-5840DCF49AAB}" destId="{38CC994B-9380-A544-9533-82D049E03016}" srcOrd="1" destOrd="0" presId="urn:microsoft.com/office/officeart/2005/8/layout/venn3"/>
    <dgm:cxn modelId="{DF38D2D5-8B4B-824E-A8EB-FBE256D1AE5B}" type="presParOf" srcId="{6548AAC9-1EDE-1942-9A5A-5840DCF49AAB}" destId="{F7F37D92-FBF8-7D4B-BAD6-C91B57457D18}" srcOrd="2" destOrd="0" presId="urn:microsoft.com/office/officeart/2005/8/layout/venn3"/>
    <dgm:cxn modelId="{D37CD73D-9DFE-F844-9715-86BBF3C35A8F}" type="presParOf" srcId="{6548AAC9-1EDE-1942-9A5A-5840DCF49AAB}" destId="{F8572700-FF96-4247-ACBF-ECEA2C7E7293}" srcOrd="3" destOrd="0" presId="urn:microsoft.com/office/officeart/2005/8/layout/venn3"/>
    <dgm:cxn modelId="{C1125018-18E4-E740-A51E-F9A3FF5FC597}" type="presParOf" srcId="{6548AAC9-1EDE-1942-9A5A-5840DCF49AAB}" destId="{C93D4BDC-4ED2-4241-83A6-CAED50F7CF1A}" srcOrd="4" destOrd="0" presId="urn:microsoft.com/office/officeart/2005/8/layout/venn3"/>
    <dgm:cxn modelId="{ECCABA29-C18C-0D42-B61E-C2E48320F8D3}" type="presParOf" srcId="{6548AAC9-1EDE-1942-9A5A-5840DCF49AAB}" destId="{98AA7977-5440-DB4F-8830-49B44FEDC7BA}" srcOrd="5" destOrd="0" presId="urn:microsoft.com/office/officeart/2005/8/layout/venn3"/>
    <dgm:cxn modelId="{820B35D9-803B-FF4A-ABD0-624BC082A88B}" type="presParOf" srcId="{6548AAC9-1EDE-1942-9A5A-5840DCF49AAB}" destId="{3705211E-06B9-0541-B18B-650D99D88AB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4B8E-471E-B04B-B31E-DF6439D52503}">
      <dsp:nvSpPr>
        <dsp:cNvPr id="0" name=""/>
        <dsp:cNvSpPr/>
      </dsp:nvSpPr>
      <dsp:spPr>
        <a:xfrm>
          <a:off x="1577" y="1155596"/>
          <a:ext cx="1583182" cy="1583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28" tIns="16510" rIns="8712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Scientists</a:t>
          </a:r>
          <a:endParaRPr lang="en-US" sz="1300" kern="1200" dirty="0"/>
        </a:p>
      </dsp:txBody>
      <dsp:txXfrm>
        <a:off x="233429" y="1387448"/>
        <a:ext cx="1119478" cy="1119478"/>
      </dsp:txXfrm>
    </dsp:sp>
    <dsp:sp modelId="{F7F37D92-FBF8-7D4B-BAD6-C91B57457D18}">
      <dsp:nvSpPr>
        <dsp:cNvPr id="0" name=""/>
        <dsp:cNvSpPr/>
      </dsp:nvSpPr>
      <dsp:spPr>
        <a:xfrm>
          <a:off x="1268123" y="1155596"/>
          <a:ext cx="1583182" cy="1583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28" tIns="16510" rIns="8712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NGO</a:t>
          </a:r>
          <a:endParaRPr lang="en-US" sz="1300" kern="1200" dirty="0"/>
        </a:p>
      </dsp:txBody>
      <dsp:txXfrm>
        <a:off x="1499975" y="1387448"/>
        <a:ext cx="1119478" cy="1119478"/>
      </dsp:txXfrm>
    </dsp:sp>
    <dsp:sp modelId="{C93D4BDC-4ED2-4241-83A6-CAED50F7CF1A}">
      <dsp:nvSpPr>
        <dsp:cNvPr id="0" name=""/>
        <dsp:cNvSpPr/>
      </dsp:nvSpPr>
      <dsp:spPr>
        <a:xfrm>
          <a:off x="2534669" y="1155596"/>
          <a:ext cx="1583182" cy="1583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28" tIns="16510" rIns="8712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Stakeholders</a:t>
          </a:r>
          <a:endParaRPr lang="en-US" sz="1300" kern="1200" dirty="0"/>
        </a:p>
      </dsp:txBody>
      <dsp:txXfrm>
        <a:off x="2766521" y="1387448"/>
        <a:ext cx="1119478" cy="1119478"/>
      </dsp:txXfrm>
    </dsp:sp>
    <dsp:sp modelId="{3705211E-06B9-0541-B18B-650D99D88ABD}">
      <dsp:nvSpPr>
        <dsp:cNvPr id="0" name=""/>
        <dsp:cNvSpPr/>
      </dsp:nvSpPr>
      <dsp:spPr>
        <a:xfrm>
          <a:off x="3801215" y="1155596"/>
          <a:ext cx="1583182" cy="15831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128" tIns="16510" rIns="8712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State &amp; Local Authorities</a:t>
          </a:r>
          <a:endParaRPr lang="en-US" sz="1300" kern="1200" dirty="0"/>
        </a:p>
      </dsp:txBody>
      <dsp:txXfrm>
        <a:off x="4033067" y="1387448"/>
        <a:ext cx="1119478" cy="111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4B8E-471E-B04B-B31E-DF6439D52503}">
      <dsp:nvSpPr>
        <dsp:cNvPr id="0" name=""/>
        <dsp:cNvSpPr/>
      </dsp:nvSpPr>
      <dsp:spPr>
        <a:xfrm>
          <a:off x="1175866" y="80122"/>
          <a:ext cx="1518037" cy="1518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543" tIns="16510" rIns="835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Scientists</a:t>
          </a:r>
          <a:endParaRPr lang="en-US" sz="1300" kern="1200" dirty="0"/>
        </a:p>
      </dsp:txBody>
      <dsp:txXfrm>
        <a:off x="1398177" y="302433"/>
        <a:ext cx="1073415" cy="1073415"/>
      </dsp:txXfrm>
    </dsp:sp>
    <dsp:sp modelId="{F7F37D92-FBF8-7D4B-BAD6-C91B57457D18}">
      <dsp:nvSpPr>
        <dsp:cNvPr id="0" name=""/>
        <dsp:cNvSpPr/>
      </dsp:nvSpPr>
      <dsp:spPr>
        <a:xfrm>
          <a:off x="1215943" y="1188168"/>
          <a:ext cx="1518037" cy="1518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543" tIns="16510" rIns="835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NGO</a:t>
          </a:r>
          <a:endParaRPr lang="en-US" sz="1300" kern="1200" dirty="0"/>
        </a:p>
      </dsp:txBody>
      <dsp:txXfrm>
        <a:off x="1438254" y="1410479"/>
        <a:ext cx="1073415" cy="1073415"/>
      </dsp:txXfrm>
    </dsp:sp>
    <dsp:sp modelId="{C93D4BDC-4ED2-4241-83A6-CAED50F7CF1A}">
      <dsp:nvSpPr>
        <dsp:cNvPr id="0" name=""/>
        <dsp:cNvSpPr/>
      </dsp:nvSpPr>
      <dsp:spPr>
        <a:xfrm>
          <a:off x="292991" y="825767"/>
          <a:ext cx="1518037" cy="1518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543" tIns="16510" rIns="835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Stakeholders</a:t>
          </a:r>
          <a:endParaRPr lang="en-US" sz="1300" kern="1200" dirty="0"/>
        </a:p>
      </dsp:txBody>
      <dsp:txXfrm>
        <a:off x="515302" y="1048078"/>
        <a:ext cx="1073415" cy="1073415"/>
      </dsp:txXfrm>
    </dsp:sp>
    <dsp:sp modelId="{3705211E-06B9-0541-B18B-650D99D88ABD}">
      <dsp:nvSpPr>
        <dsp:cNvPr id="0" name=""/>
        <dsp:cNvSpPr/>
      </dsp:nvSpPr>
      <dsp:spPr>
        <a:xfrm>
          <a:off x="2122500" y="767793"/>
          <a:ext cx="1518037" cy="15180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543" tIns="16510" rIns="835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State &amp; Local Authorities</a:t>
          </a:r>
          <a:endParaRPr lang="en-US" sz="1300" kern="1200" dirty="0"/>
        </a:p>
      </dsp:txBody>
      <dsp:txXfrm>
        <a:off x="2344811" y="990104"/>
        <a:ext cx="1073415" cy="1073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hyperlink" Target="http://www.sustainable-samothraki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eg"/><Relationship Id="rId7" Type="http://schemas.openxmlformats.org/officeDocument/2006/relationships/image" Target="../media/image21.jp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0samothrakiSophia-0993-1018x4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73"/>
            <a:ext cx="9144000" cy="4131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6365" y="4859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753" y="4736641"/>
            <a:ext cx="7882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Visions for Samothraki</a:t>
            </a:r>
          </a:p>
          <a:p>
            <a:pPr algn="ctr"/>
            <a:r>
              <a:rPr lang="en-US" dirty="0">
                <a:latin typeface="Cambria" charset="0"/>
                <a:cs typeface="Cambria" charset="0"/>
              </a:rPr>
              <a:t>Marina Fischer-Kowalski, </a:t>
            </a:r>
            <a:r>
              <a:rPr lang="en-US" dirty="0" smtClean="0">
                <a:latin typeface="Cambria" charset="0"/>
                <a:cs typeface="Cambria" charset="0"/>
              </a:rPr>
              <a:t> Lazaros </a:t>
            </a:r>
            <a:r>
              <a:rPr lang="en-US" dirty="0">
                <a:latin typeface="Cambria" charset="0"/>
                <a:cs typeface="Cambria" charset="0"/>
              </a:rPr>
              <a:t>Xenidis, </a:t>
            </a:r>
            <a:r>
              <a:rPr lang="en-US" dirty="0" smtClean="0">
                <a:latin typeface="Cambria" charset="0"/>
                <a:cs typeface="Cambria" charset="0"/>
              </a:rPr>
              <a:t> Panos Petridi</a:t>
            </a:r>
            <a:r>
              <a:rPr lang="en-GB" dirty="0" smtClean="0">
                <a:latin typeface="Cambria" charset="0"/>
                <a:cs typeface="Cambria" charset="0"/>
              </a:rPr>
              <a:t>s,</a:t>
            </a:r>
          </a:p>
          <a:p>
            <a:pPr algn="ctr"/>
            <a:r>
              <a:rPr lang="en-GB" dirty="0" smtClean="0">
                <a:latin typeface="Cambria" charset="0"/>
                <a:cs typeface="Cambria" charset="0"/>
              </a:rPr>
              <a:t>Mary Pitiakoudi</a:t>
            </a:r>
            <a:endParaRPr lang="en-US" dirty="0">
              <a:latin typeface="Cambria" charset="0"/>
              <a:cs typeface="Cambria" charset="0"/>
            </a:endParaRPr>
          </a:p>
          <a:p>
            <a:pPr algn="ctr"/>
            <a:r>
              <a:rPr lang="en-US" dirty="0" smtClean="0">
                <a:latin typeface="Cambria" charset="0"/>
                <a:cs typeface="Cambria" charset="0"/>
              </a:rPr>
              <a:t>Sustainable Samothraki NGO</a:t>
            </a:r>
            <a:endParaRPr lang="en-US" dirty="0">
              <a:latin typeface="Cambria" charset="0"/>
              <a:cs typeface="Cambria" charset="0"/>
            </a:endParaRPr>
          </a:p>
        </p:txBody>
      </p:sp>
      <p:pic>
        <p:nvPicPr>
          <p:cNvPr id="7" name="Picture 6" descr="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0" y="5670302"/>
            <a:ext cx="1923901" cy="9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21" y="5787249"/>
            <a:ext cx="1754575" cy="9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0"/>
            <a:ext cx="8162365" cy="914400"/>
          </a:xfrm>
        </p:spPr>
        <p:txBody>
          <a:bodyPr/>
          <a:lstStyle/>
          <a:p>
            <a:r>
              <a:rPr lang="en-US" sz="4400" dirty="0" smtClean="0"/>
              <a:t>Example : Overgrazing</a:t>
            </a:r>
            <a:endParaRPr lang="en-US" sz="4400" dirty="0"/>
          </a:p>
        </p:txBody>
      </p:sp>
      <p:pic>
        <p:nvPicPr>
          <p:cNvPr id="5" name="Picture 4" descr="10samothrakiSophia-076_slider-1018x4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37" y="1248514"/>
            <a:ext cx="4468136" cy="2451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77" y="914400"/>
            <a:ext cx="4412904" cy="2012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 dirty="0">
                <a:solidFill>
                  <a:srgbClr val="E4E9DA"/>
                </a:solidFill>
                <a:latin typeface="Cambria" charset="0"/>
                <a:cs typeface="Cambria" charset="0"/>
              </a:rPr>
              <a:t>Environmental challenge</a:t>
            </a:r>
            <a:r>
              <a:rPr lang="en-GB" sz="1600" dirty="0">
                <a:solidFill>
                  <a:srgbClr val="E4E9DA"/>
                </a:solidFill>
                <a:latin typeface="Cambria" charset="0"/>
                <a:cs typeface="Cambria" charset="0"/>
              </a:rPr>
              <a:t>:</a:t>
            </a:r>
          </a:p>
          <a:p>
            <a:pPr lvl="1">
              <a:spcBef>
                <a:spcPct val="20000"/>
              </a:spcBef>
            </a:pPr>
            <a:r>
              <a:rPr lang="en-GB" sz="1600" dirty="0">
                <a:solidFill>
                  <a:srgbClr val="E4E9DA"/>
                </a:solidFill>
                <a:latin typeface="Cambria" charset="0"/>
                <a:cs typeface="Cambria" charset="0"/>
              </a:rPr>
              <a:t>Overgrazing, soil erosion</a:t>
            </a:r>
          </a:p>
          <a:p>
            <a:pPr lvl="1">
              <a:spcBef>
                <a:spcPct val="20000"/>
              </a:spcBef>
            </a:pPr>
            <a:r>
              <a:rPr lang="en-GB" sz="1600" dirty="0">
                <a:solidFill>
                  <a:srgbClr val="E4E9DA"/>
                </a:solidFill>
                <a:latin typeface="Cambria" charset="0"/>
                <a:cs typeface="Cambria" charset="0"/>
              </a:rPr>
              <a:t>High livestock numbers (~80.000) sustained by EU subsidies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 b="1" dirty="0">
                <a:solidFill>
                  <a:srgbClr val="E4E9DA"/>
                </a:solidFill>
                <a:latin typeface="Cambria" charset="0"/>
                <a:cs typeface="Cambria" charset="0"/>
              </a:rPr>
              <a:t>Framework conditions</a:t>
            </a:r>
            <a:r>
              <a:rPr lang="en-GB" sz="1600" dirty="0">
                <a:solidFill>
                  <a:srgbClr val="E4E9DA"/>
                </a:solidFill>
                <a:latin typeface="Cambria" charset="0"/>
                <a:cs typeface="Cambria" charset="0"/>
              </a:rPr>
              <a:t>:</a:t>
            </a:r>
          </a:p>
          <a:p>
            <a:pPr lvl="1">
              <a:spcBef>
                <a:spcPct val="20000"/>
              </a:spcBef>
            </a:pPr>
            <a:r>
              <a:rPr lang="en-GB" sz="1600" dirty="0">
                <a:solidFill>
                  <a:srgbClr val="E4E9DA"/>
                </a:solidFill>
                <a:latin typeface="Cambria" charset="0"/>
                <a:cs typeface="Cambria" charset="0"/>
              </a:rPr>
              <a:t>Possible reduction of subsidies in 2013, threatening farmers’ income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59340"/>
            <a:ext cx="5863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mbria" charset="0"/>
                <a:ea typeface="ＭＳ Ｐゴシック" charset="0"/>
                <a:cs typeface="Cambria" charset="0"/>
              </a:rPr>
              <a:t>         </a:t>
            </a:r>
            <a:r>
              <a:rPr lang="en-GB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Goal</a:t>
            </a:r>
            <a:r>
              <a:rPr lang="en-GB" b="1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/Proposed solution: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Reduce livestock by 80% while maintaining farmers’ income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Better utilisation of goats through prolonged value chains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Shift towards high value organic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agriculture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First step :Inform Livestock owners for the new CAP policy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Create synergy and cooperation in between the </a:t>
            </a:r>
            <a:r>
              <a:rPr lang="en-GB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primary sector </a:t>
            </a:r>
            <a:r>
              <a:rPr lang="en-GB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and other stakeholders</a:t>
            </a:r>
          </a:p>
          <a:p>
            <a:pPr lvl="1"/>
            <a:endParaRPr lang="en-GB" dirty="0" smtClean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lvl="1"/>
            <a:endParaRPr lang="en-GB" dirty="0" smtClean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lvl="1"/>
            <a:endParaRPr lang="en-GB" dirty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9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554612"/>
            <a:ext cx="8162365" cy="914400"/>
          </a:xfrm>
        </p:spPr>
        <p:txBody>
          <a:bodyPr/>
          <a:lstStyle/>
          <a:p>
            <a:r>
              <a:rPr lang="en-US" sz="4400" dirty="0" smtClean="0">
                <a:latin typeface="Cambria"/>
                <a:cs typeface="Cambria"/>
              </a:rPr>
              <a:t>Sustainable Samothraki</a:t>
            </a:r>
            <a:br>
              <a:rPr lang="en-US" sz="4400" dirty="0" smtClean="0">
                <a:latin typeface="Cambria"/>
                <a:cs typeface="Cambria"/>
              </a:rPr>
            </a:br>
            <a:r>
              <a:rPr lang="en-US" sz="4400" dirty="0" smtClean="0">
                <a:latin typeface="Cambria"/>
                <a:cs typeface="Cambria"/>
              </a:rPr>
              <a:t>A complex Puzzle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597727"/>
            <a:ext cx="8162365" cy="1009698"/>
          </a:xfrm>
        </p:spPr>
        <p:txBody>
          <a:bodyPr>
            <a:normAutofit fontScale="70000" lnSpcReduction="20000"/>
          </a:bodyPr>
          <a:lstStyle/>
          <a:p>
            <a:r>
              <a:rPr lang="en-US" sz="2600" i="1" dirty="0">
                <a:effectLst/>
              </a:rPr>
              <a:t>Marrying the brilliance, lessons, and knowledge of our ancestors with the innovation of our youth, technology, and the access to information that our grandparents couldn’t conceive possible, to create a healthy unified world.</a:t>
            </a:r>
            <a:endParaRPr lang="en-GB" sz="2600" dirty="0">
              <a:effectLst/>
            </a:endParaRPr>
          </a:p>
          <a:p>
            <a:pPr marL="285750" indent="-285750">
              <a:buFontTx/>
              <a:buChar char="-"/>
            </a:pPr>
            <a:r>
              <a:rPr lang="en-US" sz="2600" dirty="0" smtClean="0">
                <a:effectLst/>
              </a:rPr>
              <a:t>PowerHouse Growers</a:t>
            </a:r>
          </a:p>
          <a:p>
            <a:pPr marL="285750" indent="-285750">
              <a:buFontTx/>
              <a:buChar char="-"/>
            </a:pPr>
            <a:endParaRPr lang="en-GB" dirty="0">
              <a:effectLst/>
            </a:endParaRPr>
          </a:p>
          <a:p>
            <a:endParaRPr lang="en-US" dirty="0"/>
          </a:p>
        </p:txBody>
      </p:sp>
      <p:pic>
        <p:nvPicPr>
          <p:cNvPr id="4" name="Picture 3" descr="green-leaf-puzzle-renew-resources-green-econ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09" y="1668702"/>
            <a:ext cx="5595706" cy="3599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1196" y="6488668"/>
            <a:ext cx="2508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http://www.powerhousegrowers.com/</a:t>
            </a:r>
            <a:r>
              <a:rPr lang="en-GB" sz="1100" dirty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317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141" y="64545"/>
            <a:ext cx="7691719" cy="6794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ambria"/>
                <a:cs typeface="Cambria"/>
              </a:rPr>
              <a:t>Timeline</a:t>
            </a:r>
            <a:endParaRPr lang="en-US" dirty="0">
              <a:solidFill>
                <a:schemeClr val="tx2"/>
              </a:solidFill>
              <a:latin typeface="Cambria"/>
              <a:cs typeface="Cambria"/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idx="1"/>
          </p:nvPr>
        </p:nvSpPr>
        <p:spPr>
          <a:xfrm>
            <a:off x="207819" y="969818"/>
            <a:ext cx="8936182" cy="5888182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2007: Perceived problem/potential solution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2008: Socioeconomic assessment, stakeholder interviews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2009: First presentations of the results, </a:t>
            </a:r>
            <a:r>
              <a:rPr lang="en-GB" sz="6400" b="1" dirty="0" smtClean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open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discussions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2010: Decision of Mayor and municipal council to prepare an application </a:t>
            </a:r>
            <a:r>
              <a:rPr lang="en-GB" sz="6400" b="1" dirty="0" smtClean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with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support from Institute of Social Ecology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2011: Application delivered to UNESCO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2012: First reaction from UNESCO highly positive, but missing: a clear </a:t>
            </a:r>
            <a:r>
              <a:rPr lang="en-GB" sz="6400" b="1" dirty="0" smtClean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management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plan.</a:t>
            </a:r>
          </a:p>
          <a:p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2012: Decision on an operational management by the commune. Develop small specific projects towards sustainable development.</a:t>
            </a:r>
          </a:p>
          <a:p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2013: NGO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“Sustainable</a:t>
            </a:r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Samothraki“</a:t>
            </a:r>
            <a:r>
              <a:rPr lang="en-GB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is born, </a:t>
            </a:r>
            <a:r>
              <a:rPr lang="en-GB" altLang="ja-JP" sz="6400" b="1" dirty="0" smtClean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the</a:t>
            </a:r>
            <a:r>
              <a:rPr lang="de-DE" altLang="ja-JP" sz="6400" b="1" dirty="0" smtClean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</a:t>
            </a:r>
            <a:r>
              <a:rPr lang="de-DE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NGO </a:t>
            </a:r>
            <a:r>
              <a:rPr lang="en-GB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that</a:t>
            </a:r>
            <a:r>
              <a:rPr lang="de-DE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will </a:t>
            </a:r>
            <a:r>
              <a:rPr lang="en-GB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assume the management of the future Samothraki </a:t>
            </a:r>
            <a:r>
              <a:rPr lang="de-DE" altLang="ja-JP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BR.</a:t>
            </a:r>
          </a:p>
          <a:p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2013: (Sept.)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Resubmission to </a:t>
            </a:r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UNESCO</a:t>
            </a:r>
          </a:p>
          <a:p>
            <a:r>
              <a:rPr lang="de-DE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2014: First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reactions: unclear protection status (in relation to the Natura</a:t>
            </a:r>
            <a:r>
              <a:rPr lang="el-GR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 </a:t>
            </a:r>
            <a:r>
              <a:rPr lang="en-GB" sz="6400" b="1" dirty="0">
                <a:solidFill>
                  <a:schemeClr val="bg1">
                    <a:lumMod val="50000"/>
                  </a:schemeClr>
                </a:solidFill>
                <a:latin typeface="Cambria"/>
                <a:ea typeface="ＭＳ Ｐゴシック" charset="0"/>
                <a:cs typeface="Cambria"/>
              </a:rPr>
              <a:t>2000 areas). Practical establishment/ start off with concrete projects as “BR candidate”…</a:t>
            </a:r>
          </a:p>
          <a:p>
            <a:endParaRPr lang="en-US" dirty="0">
              <a:solidFill>
                <a:srgbClr val="929547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/>
        </p:nvSpPr>
        <p:spPr bwMode="auto">
          <a:xfrm>
            <a:off x="726141" y="261951"/>
            <a:ext cx="8642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/>
            <a:endParaRPr lang="en-GB" dirty="0">
              <a:solidFill>
                <a:srgbClr val="A6CC2C"/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31775"/>
            <a:ext cx="8162365" cy="1289176"/>
          </a:xfrm>
        </p:spPr>
        <p:txBody>
          <a:bodyPr/>
          <a:lstStyle/>
          <a:p>
            <a:r>
              <a:rPr lang="en-US" sz="3600" dirty="0" smtClean="0">
                <a:latin typeface="Cambria"/>
                <a:cs typeface="Cambria"/>
              </a:rPr>
              <a:t>Conclusions from the feasibility study:</a:t>
            </a:r>
            <a:br>
              <a:rPr lang="en-US" sz="3600" dirty="0" smtClean="0">
                <a:latin typeface="Cambria"/>
                <a:cs typeface="Cambria"/>
              </a:rPr>
            </a:br>
            <a:r>
              <a:rPr lang="en-US" sz="3600" dirty="0" smtClean="0">
                <a:latin typeface="Cambria"/>
                <a:cs typeface="Cambria"/>
              </a:rPr>
              <a:t> Sustainable development opportunities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183" y="1852216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Samothraki holds a great potential to serve as a model site for promoting sustainable development. </a:t>
            </a:r>
            <a:endParaRPr lang="en-GB" sz="2400" dirty="0" smtClean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Long history of involvement of Samothraki in national and international projects in the direction of sustainable development</a:t>
            </a:r>
            <a:r>
              <a:rPr lang="en-GB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GB" sz="2400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The inclusion of Samothraki in the World Network of Biosphere Reserves would be an opportunity to place all efforts into a broader framework by promoting cooperation and information transfer and strengthening the direction of Samothraki towards sustainable development.</a:t>
            </a:r>
            <a:endParaRPr lang="de-AT" sz="2400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7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77105"/>
            <a:ext cx="8162365" cy="914400"/>
          </a:xfrm>
        </p:spPr>
        <p:txBody>
          <a:bodyPr/>
          <a:lstStyle/>
          <a:p>
            <a:r>
              <a:rPr lang="en-US" dirty="0" smtClean="0"/>
              <a:t>Creation of Synergy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6864113"/>
              </p:ext>
            </p:extLst>
          </p:nvPr>
        </p:nvGraphicFramePr>
        <p:xfrm>
          <a:off x="3739" y="795118"/>
          <a:ext cx="5385976" cy="38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6982570"/>
              </p:ext>
            </p:extLst>
          </p:nvPr>
        </p:nvGraphicFramePr>
        <p:xfrm>
          <a:off x="4947743" y="2963625"/>
          <a:ext cx="5164354" cy="389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510146" y="2715872"/>
            <a:ext cx="788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366453"/>
            <a:ext cx="8162365" cy="778180"/>
          </a:xfrm>
        </p:spPr>
        <p:txBody>
          <a:bodyPr/>
          <a:lstStyle/>
          <a:p>
            <a:r>
              <a:rPr lang="en-US" dirty="0" smtClean="0"/>
              <a:t>Step by Step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1473911"/>
            <a:ext cx="8304354" cy="497053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Our Education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Create our legal structure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Funding based on Independency (social capital)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Identify and connect with key influence stakeholders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Create Synergies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Initiate the Creation of an ESD center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latin typeface="Cambria"/>
                <a:cs typeface="Cambria"/>
              </a:rPr>
              <a:t>Enjoy the Process!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1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50" y="193974"/>
            <a:ext cx="8162365" cy="914400"/>
          </a:xfrm>
        </p:spPr>
        <p:txBody>
          <a:bodyPr/>
          <a:lstStyle/>
          <a:p>
            <a:r>
              <a:rPr lang="en-US" sz="4400" dirty="0" smtClean="0">
                <a:latin typeface="Cambria"/>
                <a:cs typeface="Cambria"/>
              </a:rPr>
              <a:t>ESD as a Connective Tissue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69" y="146875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>
                <a:latin typeface="Cambria"/>
                <a:cs typeface="Cambria"/>
              </a:rPr>
              <a:t>Scientists: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Analyze</a:t>
            </a:r>
          </a:p>
          <a:p>
            <a:pPr lvl="0"/>
            <a:r>
              <a:rPr lang="en-US" dirty="0" smtClean="0">
                <a:latin typeface="Cambria"/>
                <a:cs typeface="Cambria"/>
              </a:rPr>
              <a:t>Research</a:t>
            </a:r>
            <a:endParaRPr lang="en-US" dirty="0">
              <a:latin typeface="Cambria"/>
              <a:cs typeface="Cambria"/>
            </a:endParaRPr>
          </a:p>
          <a:p>
            <a:pPr lvl="0"/>
            <a:r>
              <a:rPr lang="en-US" dirty="0">
                <a:latin typeface="Cambria"/>
                <a:cs typeface="Cambria"/>
              </a:rPr>
              <a:t>Monitoring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Propose Solutio</a:t>
            </a:r>
            <a:r>
              <a:rPr lang="en-US" dirty="0"/>
              <a:t>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5150" y="1672851"/>
            <a:ext cx="30473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  <a:latin typeface="Cambria"/>
                <a:cs typeface="Cambria"/>
              </a:rPr>
              <a:t>NGO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Management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Coordination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Communication</a:t>
            </a:r>
          </a:p>
          <a:p>
            <a:pPr lvl="0"/>
            <a:r>
              <a:rPr lang="en-US" dirty="0" smtClean="0">
                <a:latin typeface="Cambria"/>
                <a:cs typeface="Cambria"/>
              </a:rPr>
              <a:t>Organization</a:t>
            </a:r>
          </a:p>
          <a:p>
            <a:pPr lvl="0"/>
            <a:r>
              <a:rPr lang="en-US" dirty="0" smtClean="0">
                <a:latin typeface="Cambria"/>
                <a:cs typeface="Cambria"/>
              </a:rPr>
              <a:t>New Social Cooperatives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554" y="3429000"/>
            <a:ext cx="36186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FFFF"/>
                </a:solidFill>
                <a:latin typeface="Cambria"/>
                <a:cs typeface="Cambria"/>
              </a:rPr>
              <a:t>Local Stakeholders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Key influence Individuals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Cooperation 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Connection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Trust</a:t>
            </a:r>
          </a:p>
          <a:p>
            <a:pPr lvl="0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Conflict </a:t>
            </a:r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Resolution</a:t>
            </a:r>
          </a:p>
          <a:p>
            <a:pPr lvl="0"/>
            <a:endParaRPr lang="en-US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4481" y="4380575"/>
            <a:ext cx="36244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mbria"/>
                <a:cs typeface="Cambria"/>
              </a:rPr>
              <a:t>Local Authorities 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Law Enforcement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Legal Procedures</a:t>
            </a:r>
          </a:p>
          <a:p>
            <a:pPr lvl="0"/>
            <a:r>
              <a:rPr lang="en-US" dirty="0">
                <a:latin typeface="Cambria"/>
                <a:cs typeface="Cambria"/>
              </a:rPr>
              <a:t>Cooperation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0298" y="2775343"/>
            <a:ext cx="2241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TOURISM</a:t>
            </a:r>
          </a:p>
          <a:p>
            <a:r>
              <a:rPr lang="en-US" dirty="0" smtClean="0">
                <a:latin typeface="Cambria"/>
                <a:cs typeface="Cambria"/>
              </a:rPr>
              <a:t>Information</a:t>
            </a:r>
          </a:p>
          <a:p>
            <a:r>
              <a:rPr lang="en-US" dirty="0" smtClean="0">
                <a:latin typeface="Cambria"/>
                <a:cs typeface="Cambria"/>
              </a:rPr>
              <a:t>Connection with the Locals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992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52" y="682534"/>
            <a:ext cx="8307385" cy="914400"/>
          </a:xfrm>
        </p:spPr>
        <p:txBody>
          <a:bodyPr/>
          <a:lstStyle/>
          <a:p>
            <a:r>
              <a:rPr lang="en-US" sz="4400" dirty="0" smtClean="0">
                <a:latin typeface="Cambria"/>
                <a:cs typeface="Cambria"/>
              </a:rPr>
              <a:t>Education for Sustainable development</a:t>
            </a:r>
            <a:endParaRPr lang="en-US" sz="440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763" y="1951672"/>
            <a:ext cx="7568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b="1" dirty="0">
                <a:solidFill>
                  <a:srgbClr val="F2F2F2"/>
                </a:solidFill>
                <a:latin typeface="Cambria"/>
                <a:cs typeface="Cambria"/>
              </a:rPr>
              <a:t>Achieving Sustainable Development on a mountainous Island</a:t>
            </a:r>
            <a:r>
              <a:rPr lang="en-GB" b="1" dirty="0" smtClean="0">
                <a:solidFill>
                  <a:srgbClr val="F2F2F2"/>
                </a:solidFill>
                <a:latin typeface="Cambria"/>
                <a:cs typeface="Cambria"/>
              </a:rPr>
              <a:t>. </a:t>
            </a:r>
            <a:r>
              <a:rPr lang="en-GB" b="1" dirty="0">
                <a:solidFill>
                  <a:srgbClr val="F2F2F2"/>
                </a:solidFill>
                <a:latin typeface="Cambria"/>
                <a:cs typeface="Cambria"/>
              </a:rPr>
              <a:t>An Erasmus course April 30 – May 12, 2014 Organized by </a:t>
            </a:r>
            <a:r>
              <a:rPr lang="en-GB" b="1" dirty="0" smtClean="0">
                <a:solidFill>
                  <a:srgbClr val="F2F2F2"/>
                </a:solidFill>
                <a:latin typeface="Cambria"/>
                <a:cs typeface="Cambria"/>
              </a:rPr>
              <a:t>the            </a:t>
            </a:r>
            <a:r>
              <a:rPr lang="en-GB" b="1" dirty="0">
                <a:solidFill>
                  <a:srgbClr val="F2F2F2"/>
                </a:solidFill>
                <a:latin typeface="Cambria"/>
                <a:cs typeface="Cambria"/>
              </a:rPr>
              <a:t>Institute of Social Ecology, Vienna. Responsible Prof. Marina Fischer-Kowalski  </a:t>
            </a:r>
            <a:r>
              <a:rPr lang="en-GB" b="1" dirty="0" smtClean="0">
                <a:solidFill>
                  <a:srgbClr val="F2F2F2"/>
                </a:solidFill>
                <a:latin typeface="Cambria"/>
                <a:cs typeface="Cambria"/>
              </a:rPr>
              <a:t>(3 years)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F2F2F2"/>
                </a:solidFill>
                <a:latin typeface="Cambria" charset="0"/>
                <a:ea typeface="ＭＳ Ｐゴシック" charset="0"/>
                <a:cs typeface="Cambria" charset="0"/>
              </a:rPr>
              <a:t>Introduction to Strategic Sustainable </a:t>
            </a:r>
            <a:r>
              <a:rPr lang="en-US" dirty="0" smtClean="0">
                <a:solidFill>
                  <a:srgbClr val="F2F2F2"/>
                </a:solidFill>
                <a:latin typeface="Cambria" charset="0"/>
                <a:ea typeface="ＭＳ Ｐゴシック" charset="0"/>
                <a:cs typeface="Cambria" charset="0"/>
              </a:rPr>
              <a:t>Development</a:t>
            </a:r>
          </a:p>
          <a:p>
            <a:pPr>
              <a:defRPr/>
            </a:pPr>
            <a:r>
              <a:rPr lang="en-US" dirty="0">
                <a:solidFill>
                  <a:srgbClr val="F2F2F2"/>
                </a:solidFill>
                <a:latin typeface="Cambria" charset="0"/>
                <a:ea typeface="ＭＳ Ｐゴシック" charset="0"/>
                <a:cs typeface="Cambria" charset="0"/>
              </a:rPr>
              <a:t> </a:t>
            </a:r>
            <a:r>
              <a:rPr lang="en-US" dirty="0" smtClean="0">
                <a:solidFill>
                  <a:srgbClr val="F2F2F2"/>
                </a:solidFill>
                <a:latin typeface="Cambria" charset="0"/>
                <a:ea typeface="ＭＳ Ｐゴシック" charset="0"/>
                <a:cs typeface="Cambria" charset="0"/>
              </a:rPr>
              <a:t>    </a:t>
            </a:r>
            <a:r>
              <a:rPr lang="en-US" dirty="0" smtClean="0">
                <a:latin typeface="Cambria" charset="0"/>
                <a:ea typeface="ＭＳ Ｐゴシック" charset="0"/>
                <a:cs typeface="Cambria" charset="0"/>
              </a:rPr>
              <a:t>3 </a:t>
            </a:r>
            <a:r>
              <a:rPr lang="en-US" dirty="0">
                <a:latin typeface="Cambria" charset="0"/>
                <a:ea typeface="ＭＳ Ｐゴシック" charset="0"/>
                <a:cs typeface="Cambria" charset="0"/>
              </a:rPr>
              <a:t>months distance course at Blekinge Institute of Technology, Sweden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 smtClean="0">
                <a:solidFill>
                  <a:srgbClr val="F2F2F2"/>
                </a:solidFill>
                <a:latin typeface="Cambria"/>
                <a:cs typeface="Cambria"/>
              </a:rPr>
              <a:t>Conflict Resolution education planned with the support of the Aristoteleio University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 smtClean="0">
                <a:solidFill>
                  <a:srgbClr val="F2F2F2"/>
                </a:solidFill>
                <a:latin typeface="Cambria"/>
                <a:cs typeface="Cambria"/>
              </a:rPr>
              <a:t>Amfissa Erasmus IP Summer School for ESD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 smtClean="0">
                <a:solidFill>
                  <a:srgbClr val="F2F2F2"/>
                </a:solidFill>
                <a:latin typeface="Cambria"/>
                <a:cs typeface="Cambria"/>
              </a:rPr>
              <a:t>Participation in the Euromab Conference 2013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Course </a:t>
            </a:r>
            <a:r>
              <a:rPr lang="en-US" b="1" dirty="0"/>
              <a:t>for Island and Coastal Area Biosphere Reserves Managers</a:t>
            </a:r>
          </a:p>
          <a:p>
            <a:r>
              <a:rPr lang="en-US" dirty="0" smtClean="0"/>
              <a:t>     Island </a:t>
            </a:r>
            <a:r>
              <a:rPr lang="en-US" dirty="0"/>
              <a:t>of Jeju, Republic of </a:t>
            </a:r>
            <a:r>
              <a:rPr lang="en-US" dirty="0" smtClean="0"/>
              <a:t>Korea (WN </a:t>
            </a:r>
            <a:r>
              <a:rPr lang="en-US" dirty="0"/>
              <a:t>of Island and Coastal </a:t>
            </a:r>
            <a:r>
              <a:rPr lang="en-US" dirty="0" smtClean="0"/>
              <a:t>Area BRs</a:t>
            </a:r>
            <a:endParaRPr lang="en-GB" dirty="0" smtClean="0">
              <a:solidFill>
                <a:srgbClr val="F2F2F2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06660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6694"/>
            <a:ext cx="8162365" cy="914400"/>
          </a:xfrm>
        </p:spPr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5294909"/>
            <a:ext cx="8162365" cy="70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Partnerships</a:t>
            </a:r>
            <a:endParaRPr lang="en-US" sz="2400" dirty="0"/>
          </a:p>
        </p:txBody>
      </p:sp>
      <p:pic>
        <p:nvPicPr>
          <p:cNvPr id="4" name="Picture 3" descr="Partn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0" y="1281273"/>
            <a:ext cx="4000966" cy="3861738"/>
          </a:xfrm>
          <a:prstGeom prst="rect">
            <a:avLst/>
          </a:prstGeom>
        </p:spPr>
      </p:pic>
      <p:pic>
        <p:nvPicPr>
          <p:cNvPr id="6" name="Picture 5" descr="Researc Partn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86" y="1281274"/>
            <a:ext cx="4417941" cy="3861738"/>
          </a:xfrm>
          <a:prstGeom prst="rect">
            <a:avLst/>
          </a:prstGeom>
        </p:spPr>
      </p:pic>
      <p:pic>
        <p:nvPicPr>
          <p:cNvPr id="7" name="Picture 6" descr="Mio ecs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1" y="5714334"/>
            <a:ext cx="1524000" cy="977900"/>
          </a:xfrm>
          <a:prstGeom prst="rect">
            <a:avLst/>
          </a:prstGeom>
        </p:spPr>
      </p:pic>
      <p:pic>
        <p:nvPicPr>
          <p:cNvPr id="8" name="Picture 7" descr="medi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47" y="5714334"/>
            <a:ext cx="17907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72" y="209654"/>
            <a:ext cx="8162365" cy="914400"/>
          </a:xfrm>
        </p:spPr>
        <p:txBody>
          <a:bodyPr/>
          <a:lstStyle/>
          <a:p>
            <a:r>
              <a:rPr lang="en-US" sz="4400" dirty="0" smtClean="0">
                <a:latin typeface="Cambria"/>
                <a:cs typeface="Cambria"/>
              </a:rPr>
              <a:t>Our New Site!!!</a:t>
            </a:r>
            <a:endParaRPr lang="en-US" sz="4400" dirty="0">
              <a:latin typeface="Cambria"/>
              <a:cs typeface="Cambria"/>
            </a:endParaRPr>
          </a:p>
        </p:txBody>
      </p:sp>
      <p:pic>
        <p:nvPicPr>
          <p:cNvPr id="4" name="Picture 3" descr="Sustainable Samothraki 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25" y="1442552"/>
            <a:ext cx="5651415" cy="4343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7950" y="5785887"/>
            <a:ext cx="7196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2F2F2"/>
                </a:solidFill>
                <a:latin typeface="Cambria"/>
                <a:cs typeface="Cambria"/>
                <a:hlinkClick r:id="rId3"/>
              </a:rPr>
              <a:t>www.sustainable-samothraki.net</a:t>
            </a:r>
            <a:endParaRPr lang="en-US" sz="2800" dirty="0" smtClean="0">
              <a:solidFill>
                <a:srgbClr val="F2F2F2"/>
              </a:solidFill>
              <a:latin typeface="Cambria"/>
              <a:cs typeface="Cambria"/>
            </a:endParaRPr>
          </a:p>
          <a:p>
            <a:r>
              <a:rPr lang="en-US" sz="2800" dirty="0">
                <a:solidFill>
                  <a:srgbClr val="F2F2F2"/>
                </a:solidFill>
              </a:rPr>
              <a:t>e</a:t>
            </a:r>
            <a:r>
              <a:rPr lang="en-US" sz="2800" dirty="0" smtClean="0">
                <a:solidFill>
                  <a:srgbClr val="F2F2F2"/>
                </a:solidFill>
              </a:rPr>
              <a:t>mail: sustainablesamothraki@gmail.com</a:t>
            </a:r>
            <a:endParaRPr lang="en-US" sz="28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4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0818" y="172043"/>
            <a:ext cx="8162365" cy="914400"/>
          </a:xfrm>
        </p:spPr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The island of Samothraki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0818" y="1078655"/>
            <a:ext cx="8162365" cy="7010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Location : North-eastern Aegean Sea</a:t>
            </a:r>
          </a:p>
          <a:p>
            <a:r>
              <a:rPr lang="en-US" sz="2800" dirty="0" smtClean="0">
                <a:latin typeface="Cambria"/>
                <a:cs typeface="Cambria"/>
              </a:rPr>
              <a:t>Total Surface : 178 </a:t>
            </a:r>
            <a:r>
              <a:rPr lang="en-US" sz="2800" dirty="0" smtClean="0">
                <a:latin typeface="Cambria"/>
                <a:cs typeface="Cambria"/>
              </a:rPr>
              <a:t>km2</a:t>
            </a:r>
          </a:p>
          <a:p>
            <a:r>
              <a:rPr lang="en-US" sz="2800" dirty="0" smtClean="0">
                <a:latin typeface="Cambria"/>
                <a:cs typeface="Cambria"/>
              </a:rPr>
              <a:t>Highest Peak :1611 m</a:t>
            </a:r>
            <a:endParaRPr lang="en-US" sz="2800" dirty="0" smtClean="0">
              <a:latin typeface="Cambria"/>
              <a:cs typeface="Cambria"/>
            </a:endParaRPr>
          </a:p>
          <a:p>
            <a:endParaRPr lang="en-US" sz="2800" dirty="0" smtClean="0">
              <a:latin typeface="Cambria"/>
              <a:cs typeface="Cambria"/>
            </a:endParaRPr>
          </a:p>
          <a:p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6" name="Picture 5" descr="greece_tmo_2004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" y="184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6" descr="Samothra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48" y="1844000"/>
            <a:ext cx="389413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icture 7" descr="samothrace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48" y="4210963"/>
            <a:ext cx="382733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537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41014"/>
            <a:ext cx="8162365" cy="914400"/>
          </a:xfrm>
        </p:spPr>
        <p:txBody>
          <a:bodyPr/>
          <a:lstStyle/>
          <a:p>
            <a:r>
              <a:rPr lang="en-US" dirty="0" smtClean="0"/>
              <a:t>Thank you all 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03191" y="6229289"/>
            <a:ext cx="329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mbria"/>
                <a:cs typeface="Cambria"/>
              </a:rPr>
              <a:t>Sustainable Samothraki</a:t>
            </a:r>
            <a:endParaRPr lang="en-US" sz="2400" dirty="0">
              <a:latin typeface="Cambria"/>
              <a:cs typeface="Cambria"/>
            </a:endParaRPr>
          </a:p>
        </p:txBody>
      </p:sp>
      <p:pic>
        <p:nvPicPr>
          <p:cNvPr id="11" name="Picture 10" descr="IMG_17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4" y="1312213"/>
            <a:ext cx="7227404" cy="482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4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petridi\Desktop\Figure 5 - MABzonation UP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62" y="3850568"/>
            <a:ext cx="5548624" cy="269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1110004 Habitat type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8" y="132914"/>
            <a:ext cx="4928440" cy="34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758" y="0"/>
            <a:ext cx="2207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Cambria"/>
              <a:cs typeface="Cambria"/>
            </a:endParaRPr>
          </a:p>
          <a:p>
            <a:r>
              <a:rPr lang="en-US" sz="2000" b="1" dirty="0" smtClean="0">
                <a:solidFill>
                  <a:srgbClr val="D9DBB3"/>
                </a:solidFill>
                <a:latin typeface="Cambria"/>
                <a:cs typeface="Cambria"/>
              </a:rPr>
              <a:t>NATURA 2000 ZONATION &amp; HABITAT TYPES</a:t>
            </a:r>
            <a:endParaRPr lang="en-US" sz="2000" b="1" dirty="0">
              <a:solidFill>
                <a:srgbClr val="D9DBB3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842" y="3297778"/>
            <a:ext cx="2117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90000"/>
                  </a:schemeClr>
                </a:solidFill>
              </a:rPr>
              <a:t>PROPOSED ZONATION </a:t>
            </a:r>
            <a:endParaRPr lang="en-US" sz="2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" y="1456353"/>
            <a:ext cx="326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NATURA 2000</a:t>
            </a:r>
            <a:r>
              <a:rPr lang="en-US" dirty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 Area </a:t>
            </a:r>
            <a:r>
              <a:rPr lang="en-US" dirty="0" smtClean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established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covering </a:t>
            </a:r>
            <a:r>
              <a:rPr lang="en-US" dirty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80% of the island </a:t>
            </a:r>
            <a:endParaRPr lang="en-US" dirty="0" smtClean="0">
              <a:solidFill>
                <a:srgbClr val="E8E9D1"/>
              </a:solidFill>
              <a:latin typeface="Cambria"/>
              <a:ea typeface="ＭＳ Ｐゴシック" charset="0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containing </a:t>
            </a:r>
            <a:r>
              <a:rPr lang="en-US" dirty="0">
                <a:solidFill>
                  <a:srgbClr val="E8E9D1"/>
                </a:solidFill>
                <a:latin typeface="Cambria"/>
                <a:ea typeface="ＭＳ Ｐゴシック" charset="0"/>
                <a:cs typeface="Cambria"/>
              </a:rPr>
              <a:t>15 habitat types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005664"/>
            <a:ext cx="3100912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b="1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Core area - </a:t>
            </a:r>
            <a:r>
              <a:rPr lang="en-US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conservation and monitoring of minimally disturbed </a:t>
            </a:r>
            <a:r>
              <a:rPr lang="en-US" dirty="0" smtClean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ecosystems</a:t>
            </a:r>
            <a:endParaRPr lang="en-US" dirty="0">
              <a:solidFill>
                <a:srgbClr val="E8E9D1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b="1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Buffer zone - </a:t>
            </a:r>
            <a:r>
              <a:rPr lang="en-US" altLang="zh-CN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education, scientific research and experiments </a:t>
            </a:r>
            <a:endParaRPr lang="en-US" b="1" dirty="0">
              <a:solidFill>
                <a:srgbClr val="E8E9D1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b="1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Transition area - </a:t>
            </a:r>
            <a:r>
              <a:rPr lang="en-US" altLang="zh-CN" dirty="0">
                <a:solidFill>
                  <a:srgbClr val="E8E9D1"/>
                </a:solidFill>
                <a:latin typeface="Cambria" charset="0"/>
                <a:ea typeface="ＭＳ Ｐゴシック" charset="0"/>
                <a:cs typeface="Cambria" charset="0"/>
              </a:rPr>
              <a:t>research, tourism and recreation, other activities </a:t>
            </a:r>
            <a:endParaRPr lang="en-US" b="1" dirty="0">
              <a:solidFill>
                <a:srgbClr val="E8E9D1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3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49" y="464612"/>
            <a:ext cx="8162365" cy="914400"/>
          </a:xfrm>
        </p:spPr>
        <p:txBody>
          <a:bodyPr/>
          <a:lstStyle/>
          <a:p>
            <a:r>
              <a:rPr lang="en-US" sz="4400" b="1" dirty="0" smtClean="0">
                <a:latin typeface="Cambria"/>
                <a:cs typeface="Cambria"/>
              </a:rPr>
              <a:t>Natural Environment</a:t>
            </a:r>
            <a:br>
              <a:rPr lang="en-US" sz="4400" b="1" dirty="0" smtClean="0">
                <a:latin typeface="Cambria"/>
                <a:cs typeface="Cambria"/>
              </a:rPr>
            </a:br>
            <a:r>
              <a:rPr lang="en-US" sz="3600" b="1" dirty="0" smtClean="0">
                <a:latin typeface="Cambria"/>
                <a:cs typeface="Cambria"/>
              </a:rPr>
              <a:t>Fauna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47" y="1501153"/>
            <a:ext cx="4281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ＭＳ Ｐゴシック" charset="0"/>
                <a:cs typeface="Cambria" charset="0"/>
              </a:rPr>
              <a:t>14 </a:t>
            </a:r>
            <a:r>
              <a:rPr lang="en-US" sz="2400" dirty="0">
                <a:solidFill>
                  <a:schemeClr val="tx2"/>
                </a:solidFill>
                <a:latin typeface="Cambria" charset="0"/>
                <a:ea typeface="ＭＳ Ｐゴシック" charset="0"/>
                <a:cs typeface="Cambria" charset="0"/>
              </a:rPr>
              <a:t>mammals species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charset="0"/>
                <a:ea typeface="ＭＳ Ｐゴシック" charset="0"/>
                <a:cs typeface="Cambria" charset="0"/>
              </a:rPr>
              <a:t>27 reptiles and amphibians species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charset="0"/>
                <a:ea typeface="ＭＳ Ｐゴシック" charset="0"/>
                <a:cs typeface="Cambria" charset="0"/>
              </a:rPr>
              <a:t>156 bird species under various presence states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80" y="1379012"/>
            <a:ext cx="2674664" cy="21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5" descr="IMG_31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57" y="3476545"/>
            <a:ext cx="2192672" cy="1610243"/>
          </a:xfrm>
          <a:prstGeom prst="rect">
            <a:avLst/>
          </a:prstGeom>
        </p:spPr>
      </p:pic>
      <p:pic>
        <p:nvPicPr>
          <p:cNvPr id="7" name="Picture 6" descr="Picture 0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29" y="3464812"/>
            <a:ext cx="2907671" cy="1997647"/>
          </a:xfrm>
          <a:prstGeom prst="rect">
            <a:avLst/>
          </a:prstGeom>
        </p:spPr>
      </p:pic>
      <p:pic>
        <p:nvPicPr>
          <p:cNvPr id="8" name="Picture 7" descr="P10108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8288"/>
            <a:ext cx="4044710" cy="3033533"/>
          </a:xfrm>
          <a:prstGeom prst="rect">
            <a:avLst/>
          </a:prstGeom>
        </p:spPr>
      </p:pic>
      <p:pic>
        <p:nvPicPr>
          <p:cNvPr id="9" name="Picture 8" descr="01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57" y="5075055"/>
            <a:ext cx="2335380" cy="1556920"/>
          </a:xfrm>
          <a:prstGeom prst="rect">
            <a:avLst/>
          </a:prstGeom>
        </p:spPr>
      </p:pic>
      <p:pic>
        <p:nvPicPr>
          <p:cNvPr id="11" name="Picture 10" descr="IMG_74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44" y="1766069"/>
            <a:ext cx="2124256" cy="1698743"/>
          </a:xfrm>
          <a:prstGeom prst="rect">
            <a:avLst/>
          </a:prstGeom>
        </p:spPr>
      </p:pic>
      <p:pic>
        <p:nvPicPr>
          <p:cNvPr id="12" name="Picture 11" descr="Dryomys nitedu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37" y="5210653"/>
            <a:ext cx="2137443" cy="15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77896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114151"/>
            <a:ext cx="8162365" cy="1304120"/>
          </a:xfrm>
        </p:spPr>
        <p:txBody>
          <a:bodyPr/>
          <a:lstStyle/>
          <a:p>
            <a:r>
              <a:rPr lang="en-US" sz="4400" b="1" dirty="0" smtClean="0">
                <a:latin typeface="Cambria"/>
                <a:cs typeface="Cambria"/>
              </a:rPr>
              <a:t>Natural Environment</a:t>
            </a:r>
            <a:r>
              <a:rPr lang="en-US" sz="4400" dirty="0" smtClean="0">
                <a:latin typeface="Cambria"/>
                <a:cs typeface="Cambria"/>
              </a:rPr>
              <a:t/>
            </a:r>
            <a:br>
              <a:rPr lang="en-US" sz="4400" dirty="0" smtClean="0">
                <a:latin typeface="Cambria"/>
                <a:cs typeface="Cambria"/>
              </a:rPr>
            </a:br>
            <a:r>
              <a:rPr lang="en-US" sz="3600" b="1" dirty="0" smtClean="0">
                <a:latin typeface="Cambria"/>
                <a:cs typeface="Cambria"/>
              </a:rPr>
              <a:t>Flora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332" y="1249617"/>
            <a:ext cx="46808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62 tree and bush species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394 plant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species,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many of them endemic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One of the last remaining old growth oak forests in high altitudes (</a:t>
            </a:r>
            <a:r>
              <a:rPr lang="en-US" sz="24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Quercus frainneto</a:t>
            </a:r>
            <a:r>
              <a:rPr lang="en-US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)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Riverine - Alluvial forest of </a:t>
            </a:r>
            <a:r>
              <a:rPr lang="en-US" sz="24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Platanus Orientalis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, largest in Greece next to the sea</a:t>
            </a:r>
          </a:p>
        </p:txBody>
      </p:sp>
      <p:pic>
        <p:nvPicPr>
          <p:cNvPr id="5" name="Picture 4" descr="IMG_35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6" y="1481395"/>
            <a:ext cx="3066948" cy="2438400"/>
          </a:xfrm>
          <a:prstGeom prst="rect">
            <a:avLst/>
          </a:prstGeom>
        </p:spPr>
      </p:pic>
      <p:pic>
        <p:nvPicPr>
          <p:cNvPr id="7" name="Picture 6" descr="IMG_76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01" y="3919795"/>
            <a:ext cx="4144929" cy="2765445"/>
          </a:xfrm>
          <a:prstGeom prst="rect">
            <a:avLst/>
          </a:prstGeom>
        </p:spPr>
      </p:pic>
      <p:pic>
        <p:nvPicPr>
          <p:cNvPr id="8" name="Picture 7" descr="IMG_79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2" y="4897715"/>
            <a:ext cx="2810739" cy="1875290"/>
          </a:xfrm>
          <a:prstGeom prst="rect">
            <a:avLst/>
          </a:prstGeom>
        </p:spPr>
      </p:pic>
      <p:pic>
        <p:nvPicPr>
          <p:cNvPr id="9" name="Picture 8" descr="IMG_287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02" y="4814926"/>
            <a:ext cx="1468559" cy="1958079"/>
          </a:xfrm>
          <a:prstGeom prst="rect">
            <a:avLst/>
          </a:prstGeom>
        </p:spPr>
      </p:pic>
      <p:pic>
        <p:nvPicPr>
          <p:cNvPr id="10" name="Picture 9" descr="Samothraki Easter 2009 07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17" y="4665937"/>
            <a:ext cx="1398536" cy="21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6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03035"/>
            <a:ext cx="8162365" cy="914400"/>
          </a:xfrm>
        </p:spPr>
        <p:txBody>
          <a:bodyPr/>
          <a:lstStyle/>
          <a:p>
            <a:r>
              <a:rPr lang="en-US" sz="4400" b="1" dirty="0" smtClean="0">
                <a:latin typeface="Cambria"/>
                <a:cs typeface="Cambria"/>
              </a:rPr>
              <a:t>Marine Environment</a:t>
            </a:r>
            <a:endParaRPr lang="en-US" sz="4400" b="1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738" y="166546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Very few data on the marine environment </a:t>
            </a:r>
            <a:endParaRPr lang="en-US" sz="2400" i="1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Posidonia </a:t>
            </a:r>
            <a:r>
              <a:rPr lang="en-US" sz="2400" i="1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oceanica </a:t>
            </a: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sea beds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Deep sea trenches up to 1000m undiscovered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Presence of marine mammals </a:t>
            </a: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whales</a:t>
            </a: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, dolphins, monk </a:t>
            </a: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seals </a:t>
            </a: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and sea turtle </a:t>
            </a:r>
            <a:r>
              <a:rPr lang="en-US" sz="2400" i="1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Carreta carreta</a:t>
            </a:r>
            <a:endParaRPr lang="en-US" sz="2400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Plans for the creation of a marine reserve existing</a:t>
            </a:r>
          </a:p>
        </p:txBody>
      </p:sp>
      <p:pic>
        <p:nvPicPr>
          <p:cNvPr id="5" name="Picture 4" descr="car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38" y="1537213"/>
            <a:ext cx="3600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38" y="3770825"/>
            <a:ext cx="360045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855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45842"/>
            <a:ext cx="8162365" cy="914400"/>
          </a:xfrm>
        </p:spPr>
        <p:txBody>
          <a:bodyPr/>
          <a:lstStyle/>
          <a:p>
            <a:r>
              <a:rPr lang="en-US" dirty="0" smtClean="0"/>
              <a:t>Cultural Heritage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707" y="1912033"/>
            <a:ext cx="4181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Samothraki inhabited since prehistoric times (6000 BC</a:t>
            </a: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Cultural </a:t>
            </a: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heritage sites (Chora</a:t>
            </a: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Sanctuary </a:t>
            </a: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of Great </a:t>
            </a:r>
            <a:r>
              <a:rPr lang="en-US" sz="2400" dirty="0" smtClean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Gods</a:t>
            </a:r>
            <a:endParaRPr lang="en-US" sz="2400" dirty="0">
              <a:solidFill>
                <a:srgbClr val="E4E9DA"/>
              </a:solidFill>
              <a:latin typeface="Cambria" charset="0"/>
              <a:ea typeface="ＭＳ Ｐゴシック" charset="0"/>
              <a:cs typeface="Cambria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E4E9DA"/>
                </a:solidFill>
                <a:latin typeface="Cambria" charset="0"/>
                <a:ea typeface="ＭＳ Ｐゴシック" charset="0"/>
                <a:cs typeface="Cambria" charset="0"/>
              </a:rPr>
              <a:t>Nike Statue in Louvre Museum</a:t>
            </a:r>
          </a:p>
        </p:txBody>
      </p:sp>
      <p:pic>
        <p:nvPicPr>
          <p:cNvPr id="6" name="Picture 5" descr="sept 2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513" y="2183145"/>
            <a:ext cx="2508487" cy="4009567"/>
          </a:xfrm>
          <a:prstGeom prst="rect">
            <a:avLst/>
          </a:prstGeom>
        </p:spPr>
      </p:pic>
      <p:pic>
        <p:nvPicPr>
          <p:cNvPr id="8" name="Picture 7" descr="P10008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28" y="1912033"/>
            <a:ext cx="2292174" cy="1719131"/>
          </a:xfrm>
          <a:prstGeom prst="rect">
            <a:avLst/>
          </a:prstGeom>
        </p:spPr>
      </p:pic>
      <p:pic>
        <p:nvPicPr>
          <p:cNvPr id="11" name="Picture 10" descr="IMG_241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5" y="3467576"/>
            <a:ext cx="2545547" cy="1698357"/>
          </a:xfrm>
          <a:prstGeom prst="rect">
            <a:avLst/>
          </a:prstGeom>
        </p:spPr>
      </p:pic>
      <p:pic>
        <p:nvPicPr>
          <p:cNvPr id="12" name="Picture 11" descr="sam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8" y="4959021"/>
            <a:ext cx="1914960" cy="1606612"/>
          </a:xfrm>
          <a:prstGeom prst="rect">
            <a:avLst/>
          </a:prstGeom>
        </p:spPr>
      </p:pic>
      <p:pic>
        <p:nvPicPr>
          <p:cNvPr id="14" name="Picture 13" descr="800px-Samothraki_choral_dancers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38" y="5165933"/>
            <a:ext cx="4392624" cy="15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93" y="212725"/>
            <a:ext cx="8162365" cy="914400"/>
          </a:xfrm>
        </p:spPr>
        <p:txBody>
          <a:bodyPr/>
          <a:lstStyle/>
          <a:p>
            <a:r>
              <a:rPr lang="en-US" dirty="0" smtClean="0"/>
              <a:t>Socioeconomic Utilization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6374" y="1546215"/>
            <a:ext cx="8207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>
                <a:latin typeface="Cambria" charset="0"/>
                <a:ea typeface="ＭＳ Ｐゴシック" charset="0"/>
                <a:cs typeface="Cambria" charset="0"/>
              </a:rPr>
              <a:t>2840 permanent residents: 60% economically inactive, 45% in primary sector (livestock, agriculture, fishery), 40% in services (mainly tourism), 15% manufacture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mbria" charset="0"/>
                <a:ea typeface="ＭＳ Ｐゴシック" charset="0"/>
                <a:cs typeface="Cambria" charset="0"/>
              </a:rPr>
              <a:t>About 5000 secondary residents, utilizing their secondary homes seasonally, staying an average of 3 weeks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mbria" charset="0"/>
                <a:ea typeface="ＭＳ Ｐゴシック" charset="0"/>
                <a:cs typeface="Cambria" charset="0"/>
              </a:rPr>
              <a:t>35000 tourists annually, 25% weekend tourism, 50% staying a week, 25% longer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ambria" charset="0"/>
                <a:ea typeface="ＭＳ Ｐゴシック" charset="0"/>
                <a:cs typeface="Cambria" charset="0"/>
              </a:rPr>
              <a:t>About 5000 seasonal workers, mainly in tourism, staying an average of 5 weeks   </a:t>
            </a:r>
          </a:p>
        </p:txBody>
      </p:sp>
      <p:graphicFrame>
        <p:nvGraphicFramePr>
          <p:cNvPr id="5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11483570"/>
              </p:ext>
            </p:extLst>
          </p:nvPr>
        </p:nvGraphicFramePr>
        <p:xfrm>
          <a:off x="4580146" y="4095751"/>
          <a:ext cx="4563854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Arbeitsblatt" r:id="rId3" imgW="5372100" imgH="2717800" progId="Excel.Sheet.8">
                  <p:embed/>
                </p:oleObj>
              </mc:Choice>
              <mc:Fallback>
                <p:oleObj name="Arbeitsblatt" r:id="rId3" imgW="5372100" imgH="27178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146" y="4095751"/>
                        <a:ext cx="4563854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04" y="4753919"/>
            <a:ext cx="2053678" cy="1774409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" y="4753919"/>
            <a:ext cx="2063647" cy="179069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2836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128421"/>
            <a:ext cx="8162365" cy="1516965"/>
          </a:xfrm>
        </p:spPr>
        <p:txBody>
          <a:bodyPr/>
          <a:lstStyle/>
          <a:p>
            <a:r>
              <a:rPr lang="en-US" dirty="0" smtClean="0"/>
              <a:t>Key Pressures on the Environment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416" y="1826421"/>
            <a:ext cx="49519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Overgrazing (80,000 goats and sheep)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 loss of soils,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erosion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Uncontrolled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freshwater extraction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 pressure on estuaries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</a:rPr>
              <a:t>High dependence on imports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 waste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accumulation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Inadequate water and waste management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  <a:sym typeface="Wingdings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Overfishing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Deforestation due to increase demand on firewood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charset="0"/>
                <a:ea typeface="ＭＳ Ｐゴシック" charset="0"/>
                <a:cs typeface="Cambria" charset="0"/>
                <a:sym typeface="Wingdings" charset="0"/>
              </a:rPr>
              <a:t>Loss of Biodiversity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Cambria" charset="0"/>
              <a:ea typeface="ＭＳ Ｐゴシック" charset="0"/>
              <a:cs typeface="Cambria" charset="0"/>
            </a:endParaRPr>
          </a:p>
        </p:txBody>
      </p:sp>
      <p:pic>
        <p:nvPicPr>
          <p:cNvPr id="5" name="Picture 4" descr="CIMG2477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79" y="1826421"/>
            <a:ext cx="2460319" cy="24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6" name="Picture 5" descr="IMG_23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78" y="4233408"/>
            <a:ext cx="3666205" cy="2446046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78" y="2984502"/>
            <a:ext cx="1862664" cy="13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8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1678</TotalTime>
  <Words>888</Words>
  <Application>Microsoft Macintosh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Venture</vt:lpstr>
      <vt:lpstr>Arbeitsblatt</vt:lpstr>
      <vt:lpstr>PowerPoint Presentation</vt:lpstr>
      <vt:lpstr>The island of Samothraki</vt:lpstr>
      <vt:lpstr>PowerPoint Presentation</vt:lpstr>
      <vt:lpstr>Natural Environment Fauna</vt:lpstr>
      <vt:lpstr>Natural Environment Flora</vt:lpstr>
      <vt:lpstr>Marine Environment</vt:lpstr>
      <vt:lpstr>Cultural Heritage</vt:lpstr>
      <vt:lpstr>Socioeconomic Utilization</vt:lpstr>
      <vt:lpstr>Key Pressures on the Environment</vt:lpstr>
      <vt:lpstr>Example : Overgrazing</vt:lpstr>
      <vt:lpstr>Sustainable Samothraki A complex Puzzle</vt:lpstr>
      <vt:lpstr>Timeline</vt:lpstr>
      <vt:lpstr>Conclusions from the feasibility study:  Sustainable development opportunities</vt:lpstr>
      <vt:lpstr>Creation of Synergy</vt:lpstr>
      <vt:lpstr>Step by Step Process</vt:lpstr>
      <vt:lpstr>ESD as a Connective Tissue</vt:lpstr>
      <vt:lpstr>Education for Sustainable development</vt:lpstr>
      <vt:lpstr>Partnerships</vt:lpstr>
      <vt:lpstr>Our New Site!!!</vt:lpstr>
      <vt:lpstr>Thank you all !</vt:lpstr>
    </vt:vector>
  </TitlesOfParts>
  <Company>Zorba the buddha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pitiakoudi</dc:creator>
  <cp:lastModifiedBy>mary pitiakoudi</cp:lastModifiedBy>
  <cp:revision>68</cp:revision>
  <dcterms:created xsi:type="dcterms:W3CDTF">2014-07-17T03:24:26Z</dcterms:created>
  <dcterms:modified xsi:type="dcterms:W3CDTF">2014-07-18T08:00:20Z</dcterms:modified>
</cp:coreProperties>
</file>