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66" r:id="rId5"/>
    <p:sldId id="261" r:id="rId6"/>
    <p:sldId id="268" r:id="rId7"/>
    <p:sldId id="272" r:id="rId8"/>
    <p:sldId id="269" r:id="rId9"/>
    <p:sldId id="270" r:id="rId10"/>
    <p:sldId id="271" r:id="rId11"/>
    <p:sldId id="279" r:id="rId12"/>
    <p:sldId id="278" r:id="rId13"/>
    <p:sldId id="276" r:id="rId14"/>
    <p:sldId id="273" r:id="rId15"/>
    <p:sldId id="275" r:id="rId16"/>
    <p:sldId id="280" r:id="rId17"/>
    <p:sldId id="277" r:id="rId18"/>
    <p:sldId id="267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76190" autoAdjust="0"/>
  </p:normalViewPr>
  <p:slideViewPr>
    <p:cSldViewPr>
      <p:cViewPr>
        <p:scale>
          <a:sx n="73" d="100"/>
          <a:sy n="73" d="100"/>
        </p:scale>
        <p:origin x="-94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AC20D-7D56-4DDE-8BB0-FEE000698CA1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F25159-490C-4B3A-BFDF-4FA7028CDA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98AC7-AB46-42C5-92F7-26BEFDDA96CB}" type="slidenum">
              <a:rPr lang="el-GR" alt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36A07-888D-467D-B59E-72D9468C98D4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789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ED4E4-9A53-4952-9791-F64AD95DD58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15503-2682-4B7F-8258-CB3F8AD0FF3A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301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AEA67-92F2-47D3-A638-15BDA36451A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702F2-A079-4B6E-ACC9-4E4B24151DE6}" type="slidenum">
              <a:rPr lang="el-GR" alt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D9D91-7EC6-4ADB-993C-71044CE3349A}" type="slidenum">
              <a:rPr lang="el-GR" alt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509906-761F-40F7-8162-F41C20A2C334}" type="slidenum">
              <a:rPr lang="el-GR" alt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041C6-3ED0-46F5-A175-BDC4B50B933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662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76C4E-D6F2-41DF-9E27-9B699BF4D2B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 </a:t>
            </a:r>
            <a:endParaRPr lang="el-GR" smtClean="0"/>
          </a:p>
        </p:txBody>
      </p:sp>
      <p:sp>
        <p:nvSpPr>
          <p:cNvPr id="2867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E6646-35B0-4AEE-B5FE-2933A26DC4E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3E20D-91C9-484F-A917-14C6D77A91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277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723AA-FF5D-49A5-9689-23559AE32F0A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B775-F916-4D7B-836B-B42A7D04E607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CCAA-461D-4DED-9754-4C08B30BCE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A1C7-D960-4CE1-BE0E-B2C6627D61BE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0B06-199A-47FC-982A-84289F2DE4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63DC-20F3-4AAB-A178-26DD961AC8B1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D121-3103-4E37-8624-771CCE1D8D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D4B5-4322-4043-A24A-6442AA74FA6A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71F9-4CF3-43FC-AE84-A02ABB8777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E33E-88D9-4845-A2AA-F6CF267E4AE2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0AD7-7BD6-40C2-8F5B-8FA19D719D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7212-C6B5-454E-AD0A-D5DDB0259684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DDA3-9517-4AD7-8520-523EBBFA45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6AB4-FC2D-4A0E-8621-D4387C52D13C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639A-88DF-4F36-8682-BE3C8B847A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77D3-E130-4E48-9D26-1D7870CE5CE0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CBE5-E1CF-4775-B917-DB136CB9D6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0390-4A3E-4B7B-B708-D20599A417CC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054B-A3DE-4694-907C-3F3BD1DB7E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FF74-BBA2-4F41-9FFD-6426091CBB43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2569-E210-4847-9342-DEC9DCE099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494EF-E63D-4114-916C-BB600E405B88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B2CB-DC1E-4CDF-88C2-5D7FFFF6B6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8D30AE-7F29-4EFD-B7B7-7190B452B0BD}" type="datetimeFigureOut">
              <a:rPr lang="el-GR"/>
              <a:pPr>
                <a:defRPr/>
              </a:pPr>
              <a:t>18/7/2014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05956-50D8-44AA-8FAD-1759A236D4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-ODS2rHGZ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lympusfd.gr/" TargetMode="External"/><Relationship Id="rId4" Type="http://schemas.openxmlformats.org/officeDocument/2006/relationships/hyperlink" Target="mailto:savvasv7@otenet.g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7 - Εικόνα" descr="Εικόνα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539750" y="260350"/>
            <a:ext cx="84248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Summer school</a:t>
            </a:r>
            <a:r>
              <a:rPr lang="en-US" sz="2800" i="1">
                <a:solidFill>
                  <a:schemeClr val="tx2"/>
                </a:solidFill>
                <a:latin typeface="Calibri" pitchFamily="34" charset="0"/>
              </a:rPr>
              <a:t>, 6-19 July 2014, </a:t>
            </a: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Amfissa, Hellas</a:t>
            </a:r>
            <a:br>
              <a:rPr lang="en-US" sz="280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ESD in Protected Areas and Biosphere Reserves</a:t>
            </a:r>
            <a:endParaRPr lang="el-GR" altLang="el-GR" sz="200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508500"/>
            <a:ext cx="496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2400" kern="0" dirty="0" smtClean="0">
                <a:solidFill>
                  <a:schemeClr val="accent1">
                    <a:lumMod val="50000"/>
                  </a:schemeClr>
                </a:solidFill>
              </a:rPr>
              <a:t>Savvas </a:t>
            </a:r>
            <a:r>
              <a:rPr lang="en-US" altLang="el-GR" sz="2400" kern="0" dirty="0" err="1" smtClean="0">
                <a:solidFill>
                  <a:schemeClr val="accent1">
                    <a:lumMod val="50000"/>
                  </a:schemeClr>
                </a:solidFill>
              </a:rPr>
              <a:t>Vasileiadis</a:t>
            </a:r>
            <a:r>
              <a:rPr lang="en-US" altLang="el-GR" sz="2400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l-GR" sz="2400" kern="0" dirty="0" smtClean="0">
                <a:solidFill>
                  <a:schemeClr val="accent1">
                    <a:lumMod val="50000"/>
                  </a:schemeClr>
                </a:solidFill>
              </a:rPr>
              <a:t>Guide for National Parks and  Protected Areas</a:t>
            </a:r>
            <a:endParaRPr lang="el-GR" altLang="el-GR" sz="2400" kern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Olympus National Park Management Agency </a:t>
            </a:r>
            <a:endParaRPr lang="el-GR" altLang="el-GR" sz="4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4341" name="Picture 2" descr="1"/>
          <p:cNvPicPr>
            <a:picLocks noChangeAspect="1" noChangeArrowheads="1"/>
          </p:cNvPicPr>
          <p:nvPr/>
        </p:nvPicPr>
        <p:blipFill>
          <a:blip r:embed="rId3"/>
          <a:srcRect l="18741" t="1665" r="19299" b="3741"/>
          <a:stretch>
            <a:fillRect/>
          </a:stretch>
        </p:blipFill>
        <p:spPr bwMode="auto">
          <a:xfrm>
            <a:off x="7380288" y="4256088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8 - Εικόνα" descr="mab2c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292600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3 - Θέση περιεχομένου" descr="Εικόνα1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5 - Εικόνα" descr="IMG_9847Όλυμπο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4 - Εικόνα" descr="Pyrr_pyrr_Olympos_3_2010_0077Όλυμπος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71775"/>
            <a:ext cx="3662363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6 - Εικόνα" descr="IMG_6572Όλυμπος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4400" y="2765425"/>
            <a:ext cx="5689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7 - Ορθογώνιο"/>
          <p:cNvSpPr>
            <a:spLocks noChangeArrowheads="1"/>
          </p:cNvSpPr>
          <p:nvPr/>
        </p:nvSpPr>
        <p:spPr bwMode="auto">
          <a:xfrm>
            <a:off x="684213" y="6021388"/>
            <a:ext cx="282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Pyrhulla pyrhulla – </a:t>
            </a:r>
            <a:r>
              <a:rPr lang="en-US" b="1">
                <a:latin typeface="Calibri" pitchFamily="34" charset="0"/>
              </a:rPr>
              <a:t>Bullfinch</a:t>
            </a:r>
          </a:p>
        </p:txBody>
      </p:sp>
      <p:sp>
        <p:nvSpPr>
          <p:cNvPr id="31750" name="8 - Ορθογώνιο"/>
          <p:cNvSpPr>
            <a:spLocks noChangeArrowheads="1"/>
          </p:cNvSpPr>
          <p:nvPr/>
        </p:nvSpPr>
        <p:spPr bwMode="auto">
          <a:xfrm>
            <a:off x="5075238" y="2420938"/>
            <a:ext cx="4068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Circaetus gallicus-</a:t>
            </a:r>
            <a:r>
              <a:rPr lang="en-US">
                <a:latin typeface="Calibri" pitchFamily="34" charset="0"/>
              </a:rPr>
              <a:t>Short-toed Snake-eagle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1751" name="9 - Ορθογώνιο"/>
          <p:cNvSpPr>
            <a:spLocks noChangeArrowheads="1"/>
          </p:cNvSpPr>
          <p:nvPr/>
        </p:nvSpPr>
        <p:spPr bwMode="auto">
          <a:xfrm>
            <a:off x="5349875" y="5949950"/>
            <a:ext cx="379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Dryocopus martius-Black woodpecker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3 - Θέση περιεχομένου" descr="Εικόνα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331450" cy="6858000"/>
          </a:xfrm>
        </p:spPr>
      </p:pic>
      <p:sp>
        <p:nvSpPr>
          <p:cNvPr id="33794" name="5 - Τίτλος"/>
          <p:cNvSpPr>
            <a:spLocks noGrp="1"/>
          </p:cNvSpPr>
          <p:nvPr>
            <p:ph type="title"/>
          </p:nvPr>
        </p:nvSpPr>
        <p:spPr>
          <a:xfrm>
            <a:off x="611188" y="274638"/>
            <a:ext cx="9290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Collaborate with the two EEC in Litochoro and  Palaios  Panteleimonas in hosting and training students in the PA</a:t>
            </a:r>
            <a:endParaRPr lang="el-GR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5" name="7 - Εικόνα" descr="Εικόνα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412875"/>
            <a:ext cx="63373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3 - Θέση περιεχομένου" descr="Εικόνα1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4818" name="4 - Εικόνα" descr="T.hermanii-Αγ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4813"/>
            <a:ext cx="8459787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3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6867" name="5 - Εικόνα" descr="IMG_5677Όλυμπο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3 - Θέση περιεχομένου" descr="Εικόνα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8914" name="4 - Εικόνα" descr="Ορλιάς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0"/>
            <a:ext cx="4803775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3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9939" name="4 - Εικόνα" descr="P33107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P33107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0938"/>
            <a:ext cx="31321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5 - Εικόνα" descr="Εικόνα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640763" cy="7921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Technical workshop with the Network of Emblematic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Mediterranean Mountains for organizing Mountain running games in PAs</a:t>
            </a:r>
            <a:endParaRPr lang="el-GR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8 - Εικόνα" descr="IMG_28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1484313"/>
            <a:ext cx="669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3 - Θέση περιεχομένου" descr="Εικόνα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4" name="5 - Τίτλος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smtClean="0">
                <a:hlinkClick r:id="rId3"/>
              </a:rPr>
              <a:t>Please watch once more the movie</a:t>
            </a:r>
            <a:r>
              <a:rPr lang="el-GR" sz="2800" smtClean="0">
                <a:hlinkClick r:id="rId3"/>
              </a:rPr>
              <a:t>: </a:t>
            </a:r>
            <a:r>
              <a:rPr lang="en-US" sz="2800" smtClean="0"/>
              <a:t> </a:t>
            </a:r>
            <a:r>
              <a:rPr lang="en-US" sz="2800" smtClean="0">
                <a:hlinkClick r:id="rId3"/>
              </a:rPr>
              <a:t>http://www.youtube.com/watch?v=z-  ODS2rHGZQ</a:t>
            </a:r>
            <a:r>
              <a:rPr lang="en-US" sz="2800" smtClean="0"/>
              <a:t> </a:t>
            </a:r>
            <a:r>
              <a:rPr lang="el-GR" sz="2800" smtClean="0"/>
              <a:t/>
            </a:r>
            <a:br>
              <a:rPr lang="el-GR" sz="2800" smtClean="0"/>
            </a:br>
            <a:r>
              <a:rPr lang="en-US" sz="2800" b="1" smtClean="0"/>
              <a:t>and send me your comments at</a:t>
            </a:r>
            <a:r>
              <a:rPr lang="en-US" sz="2800" smtClean="0"/>
              <a:t> </a:t>
            </a:r>
            <a:r>
              <a:rPr lang="en-US" sz="2800" smtClean="0">
                <a:hlinkClick r:id="rId4"/>
              </a:rPr>
              <a:t>savvasv7@otenet.gr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 as to whether this video promotes Sustainability</a:t>
            </a:r>
            <a:endParaRPr lang="el-GR" sz="2800" b="1" smtClean="0"/>
          </a:p>
        </p:txBody>
      </p:sp>
      <p:sp>
        <p:nvSpPr>
          <p:cNvPr id="44035" name="6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898989"/>
                </a:solidFill>
                <a:hlinkClick r:id="rId5"/>
              </a:rPr>
              <a:t>http://www.olympusfd.gr</a:t>
            </a:r>
            <a:r>
              <a:rPr lang="el-GR" sz="2800" smtClean="0">
                <a:solidFill>
                  <a:srgbClr val="898989"/>
                </a:solidFill>
              </a:rPr>
              <a:t>:</a:t>
            </a:r>
            <a:r>
              <a:rPr lang="en-US" sz="2800" smtClean="0">
                <a:solidFill>
                  <a:srgbClr val="898989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</a:rPr>
              <a:t>For all the needed info or to arrange a visit to the National Park of Mountain Olympus</a:t>
            </a:r>
            <a:endParaRPr lang="el-GR" sz="28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3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50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your attention!</a:t>
            </a:r>
            <a:endParaRPr lang="el-GR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059" name="4 - Εικόνα" descr="IMG_2642Όλυμπο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676910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4 - Εικόνα" descr="Εικόνα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Εικόνα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4363" y="1490663"/>
            <a:ext cx="4719637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l-G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Legal framework</a:t>
            </a:r>
            <a:endParaRPr lang="el-GR" altLang="el-GR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6" name="Θέση περιεχομένου 2"/>
          <p:cNvSpPr>
            <a:spLocks noGrp="1"/>
          </p:cNvSpPr>
          <p:nvPr>
            <p:ph idx="1"/>
          </p:nvPr>
        </p:nvSpPr>
        <p:spPr>
          <a:xfrm>
            <a:off x="107950" y="1490663"/>
            <a:ext cx="8567738" cy="4635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l-GR" sz="1600" b="1" smtClean="0"/>
              <a:t>The first established National Park 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l-GR" sz="1600" b="1" smtClean="0"/>
              <a:t>Hellas since 1938. (also Parnassus national Park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l-GR" sz="1600" b="1" smtClean="0"/>
              <a:t>was established that year)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The Olympus National Park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Management Agency is a body governed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 by private law and was established in 2002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The whole Olympus has been declared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an archaeological and historical place 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 order to preserve its monumental and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historical physiognomy</a:t>
            </a:r>
            <a:endParaRPr lang="en-US" altLang="el-GR" sz="16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l-GR" sz="1600" b="1" smtClean="0"/>
              <a:t>Under the NATURA 2000 network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l-GR" sz="1600" b="1" smtClean="0"/>
              <a:t> code GR1250001-</a:t>
            </a:r>
            <a:r>
              <a:rPr lang="el-GR" altLang="el-GR" sz="1600" b="1" smtClean="0"/>
              <a:t>«Όρος Όλυμπος»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9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900" smtClean="0"/>
              <a:t>    </a:t>
            </a:r>
            <a:endParaRPr lang="el-GR" altLang="el-GR" sz="1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7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4 - Εικόνα" descr="Εικόνα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Εικόνα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2675" y="1125538"/>
            <a:ext cx="53419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/>
              <a:t/>
            </a:r>
            <a:br>
              <a:rPr lang="el-GR" altLang="el-GR" sz="3200" smtClean="0"/>
            </a:br>
            <a:endParaRPr lang="el-GR" altLang="el-GR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1341438"/>
            <a:ext cx="3379787" cy="4502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l-GR" altLang="el-GR" sz="1800" b="1" smtClean="0"/>
          </a:p>
          <a:p>
            <a:pPr marL="0" indent="0" eaLnBrk="1" hangingPunct="1">
              <a:lnSpc>
                <a:spcPts val="2300"/>
              </a:lnSpc>
              <a:spcAft>
                <a:spcPts val="600"/>
              </a:spcAft>
            </a:pPr>
            <a:r>
              <a:rPr lang="en-US" altLang="el-GR" sz="1800" b="1" smtClean="0"/>
              <a:t>The national park of mountain Olympus is a MaB Area since 1981</a:t>
            </a:r>
          </a:p>
          <a:p>
            <a:pPr marL="0" indent="0" eaLnBrk="1" hangingPunct="1">
              <a:lnSpc>
                <a:spcPct val="80000"/>
              </a:lnSpc>
            </a:pPr>
            <a:endParaRPr lang="el-GR" altLang="el-GR" sz="18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800" b="1" smtClean="0"/>
          </a:p>
          <a:p>
            <a:pPr marL="0" indent="0" eaLnBrk="1" hangingPunct="1">
              <a:lnSpc>
                <a:spcPts val="2163"/>
              </a:lnSpc>
            </a:pPr>
            <a:r>
              <a:rPr lang="en-US" altLang="el-GR" sz="1800" b="1" smtClean="0"/>
              <a:t>The core of the national park is a Biosphere Reserve</a:t>
            </a:r>
            <a:endParaRPr lang="el-GR" altLang="el-GR" sz="1800" b="1" smtClean="0"/>
          </a:p>
          <a:p>
            <a:pPr marL="0" indent="0" eaLnBrk="1" hangingPunct="1">
              <a:lnSpc>
                <a:spcPct val="80000"/>
              </a:lnSpc>
            </a:pPr>
            <a:endParaRPr lang="el-GR" altLang="el-GR" sz="18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1800" b="1" smtClean="0"/>
              <a:t>				</a:t>
            </a: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el-G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Declarations</a:t>
            </a:r>
            <a:endParaRPr lang="el-GR" altLang="el-GR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3 - Εικόνα" descr="Εικόνα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250825" y="17463"/>
            <a:ext cx="8435975" cy="8191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Zonation</a:t>
            </a:r>
            <a:r>
              <a:rPr lang="en-US" altLang="el-GR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l-G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National Park </a:t>
            </a:r>
            <a:endParaRPr lang="el-GR" altLang="el-GR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765175"/>
            <a:ext cx="6367463" cy="5954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4 - Εικόνα" descr="Εικόνα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925" y="1484313"/>
            <a:ext cx="2305050" cy="4171950"/>
          </a:xfrm>
        </p:spPr>
        <p:txBody>
          <a:bodyPr/>
          <a:lstStyle/>
          <a:p>
            <a:pPr eaLnBrk="1" hangingPunct="1"/>
            <a:r>
              <a:rPr lang="en-US" sz="1800" b="1" smtClean="0"/>
              <a:t>The PA covers an area of 23,841 ha</a:t>
            </a:r>
          </a:p>
          <a:p>
            <a:pPr eaLnBrk="1" hangingPunct="1">
              <a:buFont typeface="Arial" charset="0"/>
              <a:buNone/>
            </a:pPr>
            <a:r>
              <a:rPr lang="en-US" sz="1800" b="1" smtClean="0"/>
              <a:t> </a:t>
            </a:r>
          </a:p>
          <a:p>
            <a:pPr eaLnBrk="1" hangingPunct="1"/>
            <a:r>
              <a:rPr lang="en-US" sz="1800" b="1" smtClean="0"/>
              <a:t>Suggested zone D</a:t>
            </a:r>
            <a:endParaRPr lang="el-GR" sz="1800" b="1" smtClean="0"/>
          </a:p>
          <a:p>
            <a:pPr eaLnBrk="1" hangingPunct="1">
              <a:buFontTx/>
              <a:buNone/>
            </a:pPr>
            <a:endParaRPr lang="el-GR" sz="1800" b="1" smtClean="0"/>
          </a:p>
          <a:p>
            <a:pPr eaLnBrk="1" hangingPunct="1"/>
            <a:r>
              <a:rPr lang="en-US" sz="1800" b="1" smtClean="0"/>
              <a:t>Extend the limits of the PA South and west (to Thessaly</a:t>
            </a:r>
            <a:r>
              <a:rPr lang="el-GR" sz="1800" b="1" smtClean="0"/>
              <a:t>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Suggested D Zone</a:t>
            </a:r>
            <a:endParaRPr lang="el-GR" altLang="el-GR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8" name="Εικόνα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303338"/>
            <a:ext cx="678497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10 - Εικόνα" descr="Εικόνα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425575"/>
          </a:xfrm>
        </p:spPr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0" name="9 - Εικόνα" descr="IMG_8555Όλυμπο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471863"/>
            <a:ext cx="57245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Θέση περιεχομένου" descr="_MG_3065Όλυμπος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3484563" cy="6858000"/>
          </a:xfrm>
        </p:spPr>
      </p:pic>
      <p:pic>
        <p:nvPicPr>
          <p:cNvPr id="8" name="7 - Εικόνα" descr="_MG_5344Όλυμπος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0325" y="0"/>
            <a:ext cx="40036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_MG_8735Όλυμπος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0"/>
            <a:ext cx="27178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7331075" y="3068638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Ophrys speculum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3995738" y="0"/>
            <a:ext cx="1319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Orchis simia</a:t>
            </a:r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2411413" y="6488113"/>
            <a:ext cx="1811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L. chalcedonicum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3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21 Endemic plants</a:t>
            </a:r>
            <a:endParaRPr lang="el-GR" sz="2400" smtClean="0"/>
          </a:p>
        </p:txBody>
      </p:sp>
      <p:pic>
        <p:nvPicPr>
          <p:cNvPr id="25603" name="4 - Εικόνα" descr="IMG_6622Όλυμπο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268413"/>
            <a:ext cx="7805737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5 - Ορθογώνιο"/>
          <p:cNvSpPr>
            <a:spLocks noChangeArrowheads="1"/>
          </p:cNvSpPr>
          <p:nvPr/>
        </p:nvSpPr>
        <p:spPr bwMode="auto">
          <a:xfrm>
            <a:off x="6588125" y="5589588"/>
            <a:ext cx="1849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Jankea heldreichii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3 - Θέση περιεχομένου" descr="Εικόνα1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7 - Εικόνα" descr="IMG_4572Όλυμπο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997200"/>
            <a:ext cx="626586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IMG_7735Όλυμπος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913"/>
            <a:ext cx="560546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IMG_4557Όλυμπος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88913"/>
            <a:ext cx="474821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755650" y="2852738"/>
            <a:ext cx="3609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Lacerta trilineata-Balkan green lizard</a:t>
            </a: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5799138" y="2924175"/>
            <a:ext cx="3344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Zamenis situla-European ratsnake</a:t>
            </a:r>
            <a:endParaRPr lang="el-GR">
              <a:latin typeface="Calibri" pitchFamily="34" charset="0"/>
            </a:endParaRPr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4140200" y="6237288"/>
            <a:ext cx="3343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Zamenis situla-European ratsnake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3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Balkan Chamois - Rupicapra rupicapra ssp balcanica (Linnaeus, 1758)</a:t>
            </a:r>
            <a:endParaRPr lang="el-GR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9" name="4 - Εικόνα" descr="IMG_2121Όλυμπο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9144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280</Words>
  <Application>Microsoft Office PowerPoint</Application>
  <PresentationFormat>Προβολή στην οθόνη (4:3)</PresentationFormat>
  <Paragraphs>71</Paragraphs>
  <Slides>18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Arial</vt:lpstr>
      <vt:lpstr>Calibri</vt:lpstr>
      <vt:lpstr>Θέμα του Office</vt:lpstr>
      <vt:lpstr>Διαφάνεια 1</vt:lpstr>
      <vt:lpstr>Legal framework</vt:lpstr>
      <vt:lpstr> </vt:lpstr>
      <vt:lpstr>Zonation of the National Park </vt:lpstr>
      <vt:lpstr>Suggested D Zone</vt:lpstr>
      <vt:lpstr>Διαφάνεια 6</vt:lpstr>
      <vt:lpstr>21 Endemic plants</vt:lpstr>
      <vt:lpstr>Διαφάνεια 8</vt:lpstr>
      <vt:lpstr>Balkan Chamois - Rupicapra rupicapra ssp balcanica (Linnaeus, 1758)</vt:lpstr>
      <vt:lpstr>Διαφάνεια 10</vt:lpstr>
      <vt:lpstr>Collaborate with the two EEC in Litochoro and  Palaios  Panteleimonas in hosting and training students in the PA</vt:lpstr>
      <vt:lpstr>Διαφάνεια 12</vt:lpstr>
      <vt:lpstr>Διαφάνεια 13</vt:lpstr>
      <vt:lpstr>Διαφάνεια 14</vt:lpstr>
      <vt:lpstr>Διαφάνεια 15</vt:lpstr>
      <vt:lpstr>Διαφάνεια 16</vt:lpstr>
      <vt:lpstr>Please watch once more the movie:  http://www.youtube.com/watch?v=z-  ODS2rHGZQ  and send me your comments at savvasv7@otenet.gr  as to whether this video promotes Sustainability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toshiba</dc:creator>
  <cp:lastModifiedBy>kpn</cp:lastModifiedBy>
  <cp:revision>89</cp:revision>
  <dcterms:created xsi:type="dcterms:W3CDTF">2014-07-16T09:05:03Z</dcterms:created>
  <dcterms:modified xsi:type="dcterms:W3CDTF">2014-07-18T11:37:26Z</dcterms:modified>
</cp:coreProperties>
</file>