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3" r:id="rId2"/>
    <p:sldId id="345" r:id="rId3"/>
    <p:sldId id="392" r:id="rId4"/>
    <p:sldId id="381" r:id="rId5"/>
    <p:sldId id="382" r:id="rId6"/>
    <p:sldId id="383" r:id="rId7"/>
    <p:sldId id="394" r:id="rId8"/>
    <p:sldId id="409" r:id="rId9"/>
    <p:sldId id="410" r:id="rId10"/>
    <p:sldId id="365" r:id="rId11"/>
    <p:sldId id="355" r:id="rId12"/>
    <p:sldId id="366" r:id="rId13"/>
    <p:sldId id="367" r:id="rId14"/>
    <p:sldId id="395" r:id="rId15"/>
    <p:sldId id="396" r:id="rId16"/>
    <p:sldId id="397" r:id="rId17"/>
    <p:sldId id="398" r:id="rId18"/>
    <p:sldId id="399" r:id="rId19"/>
    <p:sldId id="412" r:id="rId20"/>
    <p:sldId id="413" r:id="rId21"/>
    <p:sldId id="414" r:id="rId22"/>
    <p:sldId id="415" r:id="rId23"/>
    <p:sldId id="411" r:id="rId24"/>
    <p:sldId id="405" r:id="rId25"/>
    <p:sldId id="406" r:id="rId26"/>
    <p:sldId id="416" r:id="rId27"/>
    <p:sldId id="421" r:id="rId28"/>
    <p:sldId id="422" r:id="rId29"/>
    <p:sldId id="428" r:id="rId30"/>
    <p:sldId id="429" r:id="rId31"/>
    <p:sldId id="431" r:id="rId32"/>
    <p:sldId id="430" r:id="rId33"/>
    <p:sldId id="289" r:id="rId34"/>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1178B4"/>
    <a:srgbClr val="000000"/>
    <a:srgbClr val="632523"/>
    <a:srgbClr val="007A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1" autoAdjust="0"/>
    <p:restoredTop sz="97900" autoAdjust="0"/>
  </p:normalViewPr>
  <p:slideViewPr>
    <p:cSldViewPr>
      <p:cViewPr>
        <p:scale>
          <a:sx n="66" d="100"/>
          <a:sy n="66" d="100"/>
        </p:scale>
        <p:origin x="-918" y="-1026"/>
      </p:cViewPr>
      <p:guideLst>
        <p:guide orient="horz" pos="2160"/>
        <p:guide pos="2880"/>
      </p:guideLst>
    </p:cSldViewPr>
  </p:slideViewPr>
  <p:outlineViewPr>
    <p:cViewPr>
      <p:scale>
        <a:sx n="33" d="100"/>
        <a:sy n="33" d="100"/>
      </p:scale>
      <p:origin x="0" y="144"/>
    </p:cViewPr>
  </p:outlineViewPr>
  <p:notesTextViewPr>
    <p:cViewPr>
      <p:scale>
        <a:sx n="1" d="1"/>
        <a:sy n="1" d="1"/>
      </p:scale>
      <p:origin x="0" y="0"/>
    </p:cViewPr>
  </p:notesTextViewPr>
  <p:sorterViewPr>
    <p:cViewPr>
      <p:scale>
        <a:sx n="100" d="100"/>
        <a:sy n="100" d="100"/>
      </p:scale>
      <p:origin x="0" y="0"/>
    </p:cViewPr>
  </p:sorterViewPr>
  <p:notesViewPr>
    <p:cSldViewPr>
      <p:cViewPr>
        <p:scale>
          <a:sx n="214" d="100"/>
          <a:sy n="214" d="100"/>
        </p:scale>
        <p:origin x="-1056" y="733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651B460-4EF7-4919-B051-C3099C487EB7}" type="datetimeFigureOut">
              <a:rPr lang="it-IT"/>
              <a:pPr>
                <a:defRPr/>
              </a:pPr>
              <a:t>18/07/2014</a:t>
            </a:fld>
            <a:endParaRPr lang="it-IT"/>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B3375B-1975-4DF0-9FF6-4156C753176D}" type="slidenum">
              <a:rPr lang="it-IT"/>
              <a:pPr>
                <a:defRPr/>
              </a:pPr>
              <a:t>‹#›</a:t>
            </a:fld>
            <a:endParaRPr lang="it-IT"/>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DBFDEA-5F35-4D13-86C6-6E1130D0C237}" type="datetimeFigureOut">
              <a:rPr lang="it-IT"/>
              <a:pPr>
                <a:defRPr/>
              </a:pPr>
              <a:t>18/07/2014</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t-IT"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B58AF2C-1008-4138-B11D-9242DDF52B0C}" type="slidenum">
              <a:rPr lang="it-IT"/>
              <a:pPr>
                <a:defRPr/>
              </a:pPr>
              <a:t>‹#›</a:t>
            </a:fld>
            <a:endParaRPr lang="it-IT"/>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EC7359-1D96-4395-8FF2-D742FE934B9F}" type="slidenum">
              <a:rPr lang="it-IT">
                <a:cs typeface="Arial" charset="0"/>
              </a:rPr>
              <a:pPr fontAlgn="base">
                <a:spcBef>
                  <a:spcPct val="0"/>
                </a:spcBef>
                <a:spcAft>
                  <a:spcPct val="0"/>
                </a:spcAft>
              </a:pPr>
              <a:t>10</a:t>
            </a:fld>
            <a:endParaRPr lang="it-IT">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6EA724-6C73-4185-99F2-68EA9F323E8E}" type="slidenum">
              <a:rPr lang="it-IT">
                <a:cs typeface="Arial" charset="0"/>
              </a:rPr>
              <a:pPr fontAlgn="base">
                <a:spcBef>
                  <a:spcPct val="0"/>
                </a:spcBef>
                <a:spcAft>
                  <a:spcPct val="0"/>
                </a:spcAft>
              </a:pPr>
              <a:t>11</a:t>
            </a:fld>
            <a:endParaRPr lang="it-IT">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6519F3-5EE8-49B9-8C8B-B189FA7B4657}" type="slidenum">
              <a:rPr lang="it-IT">
                <a:cs typeface="Arial" charset="0"/>
              </a:rPr>
              <a:pPr fontAlgn="base">
                <a:spcBef>
                  <a:spcPct val="0"/>
                </a:spcBef>
                <a:spcAft>
                  <a:spcPct val="0"/>
                </a:spcAft>
              </a:pPr>
              <a:t>12</a:t>
            </a:fld>
            <a:endParaRPr lang="it-IT">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9CC272-6EA0-4924-8C70-237178F01FFF}" type="slidenum">
              <a:rPr lang="it-IT">
                <a:cs typeface="Arial" charset="0"/>
              </a:rPr>
              <a:pPr fontAlgn="base">
                <a:spcBef>
                  <a:spcPct val="0"/>
                </a:spcBef>
                <a:spcAft>
                  <a:spcPct val="0"/>
                </a:spcAft>
              </a:pPr>
              <a:t>13</a:t>
            </a:fld>
            <a:endParaRPr lang="it-IT">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2390775" y="744538"/>
            <a:ext cx="2087563" cy="1566862"/>
          </a:xfrm>
          <a:noFill/>
          <a:ln>
            <a:solidFill>
              <a:srgbClr val="000000"/>
            </a:solidFill>
            <a:miter lim="800000"/>
            <a:headEnd/>
            <a:tailEnd/>
          </a:ln>
        </p:spPr>
      </p:sp>
      <p:sp>
        <p:nvSpPr>
          <p:cNvPr id="3" name="Notes Placeholder 2"/>
          <p:cNvSpPr>
            <a:spLocks noGrp="1"/>
          </p:cNvSpPr>
          <p:nvPr>
            <p:ph type="body" idx="1"/>
          </p:nvPr>
        </p:nvSpPr>
        <p:spPr>
          <a:xfrm>
            <a:off x="679450" y="2371725"/>
            <a:ext cx="5438775" cy="6810375"/>
          </a:xfrm>
        </p:spPr>
        <p:txBody>
          <a:bodyPr>
            <a:normAutofit/>
          </a:bodyPr>
          <a:lstStyle/>
          <a:p>
            <a:pPr fontAlgn="auto">
              <a:spcBef>
                <a:spcPts val="0"/>
              </a:spcBef>
              <a:spcAft>
                <a:spcPts val="0"/>
              </a:spcAft>
              <a:defRPr/>
            </a:pPr>
            <a:r>
              <a:rPr lang="it-IT" sz="1800" dirty="0" smtClean="0"/>
              <a:t>Domanda iniziale:</a:t>
            </a:r>
          </a:p>
          <a:p>
            <a:pPr fontAlgn="auto">
              <a:spcBef>
                <a:spcPts val="0"/>
              </a:spcBef>
              <a:spcAft>
                <a:spcPts val="0"/>
              </a:spcAft>
              <a:defRPr/>
            </a:pPr>
            <a:r>
              <a:rPr lang="it-IT" sz="1800" dirty="0" smtClean="0"/>
              <a:t>Cos’è l’UNESCO?</a:t>
            </a:r>
          </a:p>
          <a:p>
            <a:pPr fontAlgn="auto">
              <a:spcBef>
                <a:spcPts val="0"/>
              </a:spcBef>
              <a:spcAft>
                <a:spcPts val="0"/>
              </a:spcAft>
              <a:defRPr/>
            </a:pPr>
            <a:r>
              <a:rPr lang="it-IT" sz="1800" dirty="0" smtClean="0"/>
              <a:t>Potete sintetizzarlo in poche righe, diciamo nello spazio di un post-it?</a:t>
            </a:r>
          </a:p>
          <a:p>
            <a:pPr fontAlgn="auto">
              <a:spcBef>
                <a:spcPts val="0"/>
              </a:spcBef>
              <a:spcAft>
                <a:spcPts val="0"/>
              </a:spcAft>
              <a:defRPr/>
            </a:pPr>
            <a:endParaRPr lang="it-IT" sz="1800" dirty="0" smtClean="0"/>
          </a:p>
          <a:p>
            <a:pPr fontAlgn="auto">
              <a:spcBef>
                <a:spcPts val="0"/>
              </a:spcBef>
              <a:spcAft>
                <a:spcPts val="0"/>
              </a:spcAft>
              <a:defRPr/>
            </a:pPr>
            <a:r>
              <a:rPr lang="it-IT" sz="1800" dirty="0" smtClean="0"/>
              <a:t>Premetto che, se non lo sapete, non vi dovete preoccupare: per esperienza posso dire che è abbastanza normale, e che di solito il pubblico ha una conoscenza molto superficiale dell’UNESCO e sbilanciata su alcuni aspetti di maggiore risonanza. Il lato negativo di tutto ciò, è che a tale scarsa conoscenza corrispondono aspettative nei confronti del ruolo dell’UNESCO, che purtroppo risultano in gran parte infondate.</a:t>
            </a:r>
          </a:p>
          <a:p>
            <a:pPr fontAlgn="auto">
              <a:spcBef>
                <a:spcPts val="0"/>
              </a:spcBef>
              <a:spcAft>
                <a:spcPts val="0"/>
              </a:spcAft>
              <a:defRPr/>
            </a:pPr>
            <a:r>
              <a:rPr lang="it-IT" sz="1800" dirty="0" smtClean="0"/>
              <a:t>Quindi vi inviterei a prendere qualche minuto e scrivere (quelli di voi che lo vorranno) le vostre idee su un foglietto, prima di procedere con la presentazione...</a:t>
            </a:r>
          </a:p>
          <a:p>
            <a:pPr fontAlgn="auto">
              <a:spcBef>
                <a:spcPts val="0"/>
              </a:spcBef>
              <a:spcAft>
                <a:spcPts val="0"/>
              </a:spcAft>
              <a:defRPr/>
            </a:pPr>
            <a:endParaRPr lang="it-IT" sz="1800" dirty="0" smtClean="0"/>
          </a:p>
          <a:p>
            <a:pPr marL="268288" indent="-268288" fontAlgn="auto">
              <a:lnSpc>
                <a:spcPct val="120000"/>
              </a:lnSpc>
              <a:spcBef>
                <a:spcPts val="300"/>
              </a:spcBef>
              <a:spcAft>
                <a:spcPts val="300"/>
              </a:spcAft>
              <a:defRPr/>
            </a:pPr>
            <a:endParaRPr lang="it-IT" sz="17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37D02F-F277-4129-93DD-B4AC17E31F61}" type="slidenum">
              <a:rPr lang="it-IT">
                <a:cs typeface="Arial" charset="0"/>
              </a:rPr>
              <a:pPr fontAlgn="base">
                <a:spcBef>
                  <a:spcPct val="0"/>
                </a:spcBef>
                <a:spcAft>
                  <a:spcPct val="0"/>
                </a:spcAft>
              </a:pPr>
              <a:t>4</a:t>
            </a:fld>
            <a:endParaRPr 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D47BE6-27CE-48BE-8F02-D511E2DBCD4E}" type="slidenum">
              <a:rPr lang="it-IT">
                <a:cs typeface="Arial" charset="0"/>
              </a:rPr>
              <a:pPr fontAlgn="base">
                <a:spcBef>
                  <a:spcPct val="0"/>
                </a:spcBef>
                <a:spcAft>
                  <a:spcPct val="0"/>
                </a:spcAft>
              </a:pPr>
              <a:t>5</a:t>
            </a:fld>
            <a:endParaRPr lang="it-IT">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0B1B8A-4258-442A-9581-398F417A18BB}" type="slidenum">
              <a:rPr lang="it-IT">
                <a:cs typeface="Arial" charset="0"/>
              </a:rPr>
              <a:pPr fontAlgn="base">
                <a:spcBef>
                  <a:spcPct val="0"/>
                </a:spcBef>
                <a:spcAft>
                  <a:spcPct val="0"/>
                </a:spcAft>
              </a:pPr>
              <a:t>6</a:t>
            </a:fld>
            <a:endParaRPr lang="it-IT">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5E594-22CA-4BE0-BBDF-E7BB257AEA24}" type="slidenum">
              <a:rPr lang="it-IT">
                <a:cs typeface="Arial" charset="0"/>
              </a:rPr>
              <a:pPr fontAlgn="base">
                <a:spcBef>
                  <a:spcPct val="0"/>
                </a:spcBef>
                <a:spcAft>
                  <a:spcPct val="0"/>
                </a:spcAft>
              </a:pPr>
              <a:t>7</a:t>
            </a:fld>
            <a:endParaRPr lang="it-IT">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9C07A2-B228-4B14-B6C4-C71A6C32EDAF}" type="slidenum">
              <a:rPr lang="it-IT">
                <a:cs typeface="Arial" charset="0"/>
              </a:rPr>
              <a:pPr fontAlgn="base">
                <a:spcBef>
                  <a:spcPct val="0"/>
                </a:spcBef>
                <a:spcAft>
                  <a:spcPct val="0"/>
                </a:spcAft>
              </a:pPr>
              <a:t>8</a:t>
            </a:fld>
            <a:endParaRPr lang="it-IT">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ask who the “students” are, and what they know about UNESCO Designated Sites, MAB BRs in particular. First and second functions are usually known, considered, but what about the third one??? The third one concerns the social responsibility of a BRs: education, dissemination of a “model”, influencing policy making… What about Tourism as an educational tool (ESD)? In a second exercise, ask the “students” what they have learned during these days. Only about tourism and biodiversity? What about transports, food, quality of life, fitness in nature, etc.???</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5F4029-1C92-4B35-9A23-F6321FFAF54A}" type="slidenum">
              <a:rPr lang="it-IT">
                <a:cs typeface="Arial" charset="0"/>
              </a:rPr>
              <a:pPr fontAlgn="base">
                <a:spcBef>
                  <a:spcPct val="0"/>
                </a:spcBef>
                <a:spcAft>
                  <a:spcPct val="0"/>
                </a:spcAft>
              </a:pPr>
              <a:t>9</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a:srcRect/>
          <a:stretch>
            <a:fillRect/>
          </a:stretch>
        </p:blipFill>
        <p:spPr bwMode="auto">
          <a:xfrm>
            <a:off x="179388" y="260350"/>
            <a:ext cx="4702175" cy="174625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it-IT"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it-IT"/>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BF3048C-BD13-4363-8D2C-86F6ACC3BC9B}" type="slidenum">
              <a:rPr lang="it-IT"/>
              <a:pPr>
                <a:defRPr/>
              </a:pPr>
              <a:t>‹#›</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srcRect/>
          <a:stretch>
            <a:fillRect/>
          </a:stretch>
        </p:blipFill>
        <p:spPr bwMode="auto">
          <a:xfrm>
            <a:off x="179388" y="260350"/>
            <a:ext cx="2909887" cy="1081088"/>
          </a:xfrm>
          <a:prstGeom prst="rect">
            <a:avLst/>
          </a:prstGeom>
          <a:noFill/>
          <a:ln w="9525">
            <a:noFill/>
            <a:miter lim="800000"/>
            <a:headEnd/>
            <a:tailEnd/>
          </a:ln>
        </p:spPr>
      </p:pic>
      <p:cxnSp>
        <p:nvCxnSpPr>
          <p:cNvPr id="5" name="Straight Connector 15"/>
          <p:cNvCxnSpPr/>
          <p:nvPr userDrawn="1"/>
        </p:nvCxnSpPr>
        <p:spPr>
          <a:xfrm>
            <a:off x="539750" y="6308725"/>
            <a:ext cx="8002588" cy="0"/>
          </a:xfrm>
          <a:prstGeom prst="line">
            <a:avLst/>
          </a:prstGeom>
          <a:ln>
            <a:solidFill>
              <a:srgbClr val="007ABD"/>
            </a:solidFill>
          </a:ln>
        </p:spPr>
        <p:style>
          <a:lnRef idx="1">
            <a:schemeClr val="accent1"/>
          </a:lnRef>
          <a:fillRef idx="0">
            <a:schemeClr val="accent1"/>
          </a:fillRef>
          <a:effectRef idx="0">
            <a:schemeClr val="accent1"/>
          </a:effectRef>
          <a:fontRef idx="minor">
            <a:schemeClr val="tx1"/>
          </a:fontRef>
        </p:style>
      </p:cxnSp>
      <p:cxnSp>
        <p:nvCxnSpPr>
          <p:cNvPr id="6" name="Straight Connector 17"/>
          <p:cNvCxnSpPr/>
          <p:nvPr userDrawn="1"/>
        </p:nvCxnSpPr>
        <p:spPr>
          <a:xfrm>
            <a:off x="539750" y="1557338"/>
            <a:ext cx="8002588" cy="0"/>
          </a:xfrm>
          <a:prstGeom prst="line">
            <a:avLst/>
          </a:prstGeom>
          <a:ln>
            <a:solidFill>
              <a:srgbClr val="007AB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11" name="Title 1"/>
          <p:cNvSpPr>
            <a:spLocks noGrp="1"/>
          </p:cNvSpPr>
          <p:nvPr>
            <p:ph type="title"/>
          </p:nvPr>
        </p:nvSpPr>
        <p:spPr>
          <a:xfrm>
            <a:off x="3089146" y="274638"/>
            <a:ext cx="5597654" cy="1143000"/>
          </a:xfrm>
          <a:prstGeom prst="rect">
            <a:avLst/>
          </a:prstGeom>
        </p:spPr>
        <p:txBody>
          <a:bodyPr anchor="ctr" anchorCtr="0"/>
          <a:lstStyle>
            <a:lvl1pPr>
              <a:defRPr sz="2800" b="1" i="1">
                <a:solidFill>
                  <a:srgbClr val="1178B4"/>
                </a:solidFill>
              </a:defRPr>
            </a:lvl1pPr>
          </a:lstStyle>
          <a:p>
            <a:r>
              <a:rPr lang="en-US" dirty="0" smtClean="0"/>
              <a:t>Click to edit Master title style</a:t>
            </a:r>
            <a:endParaRPr lang="it-IT"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wmf"/><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ESD%20in%20BRs%20-%20Example%20of%20Guiding%20Sheet.do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ESD%20in%20BRs%20-%20Example%20of%20Surevy%20of%20Territorial%20Assets.do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ESD%20in%20BRs%20-%20Example%20of%20Assesment%20of%20Participants%20Production.do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4213" y="2708275"/>
            <a:ext cx="7775575" cy="64928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b="1" spc="300" dirty="0" smtClean="0">
                <a:solidFill>
                  <a:schemeClr val="tx1"/>
                </a:solidFill>
                <a:effectLst>
                  <a:outerShdw blurRad="38100" dist="38100" dir="2700000" algn="tl">
                    <a:srgbClr val="000000">
                      <a:alpha val="43137"/>
                    </a:srgbClr>
                  </a:outerShdw>
                </a:effectLst>
              </a:rPr>
              <a:t>Education for Sustainable Development in Biosphere Reserves</a:t>
            </a:r>
          </a:p>
          <a:p>
            <a:pPr fontAlgn="auto">
              <a:spcAft>
                <a:spcPts val="0"/>
              </a:spcAft>
              <a:defRPr/>
            </a:pPr>
            <a:r>
              <a:rPr lang="en-US" b="1" i="1" spc="300" dirty="0" err="1" smtClean="0">
                <a:solidFill>
                  <a:schemeClr val="tx1"/>
                </a:solidFill>
                <a:effectLst>
                  <a:outerShdw blurRad="38100" dist="38100" dir="2700000" algn="tl">
                    <a:srgbClr val="000000">
                      <a:alpha val="43137"/>
                    </a:srgbClr>
                  </a:outerShdw>
                </a:effectLst>
              </a:rPr>
              <a:t>Amfissa</a:t>
            </a:r>
            <a:r>
              <a:rPr lang="en-US" b="1" i="1" spc="300" dirty="0" smtClean="0">
                <a:solidFill>
                  <a:schemeClr val="tx1"/>
                </a:solidFill>
                <a:effectLst>
                  <a:outerShdw blurRad="38100" dist="38100" dir="2700000" algn="tl">
                    <a:srgbClr val="000000">
                      <a:alpha val="43137"/>
                    </a:srgbClr>
                  </a:outerShdw>
                </a:effectLst>
              </a:rPr>
              <a:t>, Greece, 17 July 2014</a:t>
            </a:r>
          </a:p>
          <a:p>
            <a:pPr fontAlgn="auto">
              <a:spcAft>
                <a:spcPts val="0"/>
              </a:spcAft>
              <a:defRPr/>
            </a:pPr>
            <a:r>
              <a:rPr lang="en-US" sz="2800" b="1" spc="300" dirty="0" smtClean="0">
                <a:solidFill>
                  <a:srgbClr val="007ABD"/>
                </a:solidFill>
                <a:effectLst>
                  <a:outerShdw blurRad="38100" dist="38100" dir="2700000" algn="tl">
                    <a:srgbClr val="000000">
                      <a:alpha val="43137"/>
                    </a:srgbClr>
                  </a:outerShdw>
                </a:effectLst>
              </a:rPr>
              <a:t>P. Pypaert, UNESCO Venice Office</a:t>
            </a:r>
          </a:p>
          <a:p>
            <a:pPr fontAlgn="auto">
              <a:spcAft>
                <a:spcPts val="0"/>
              </a:spcAft>
              <a:defRPr/>
            </a:pPr>
            <a:r>
              <a:rPr lang="en-US" sz="2800" b="1" spc="300" dirty="0" smtClean="0">
                <a:solidFill>
                  <a:srgbClr val="007ABD"/>
                </a:solidFill>
                <a:effectLst>
                  <a:outerShdw blurRad="38100" dist="38100" dir="2700000" algn="tl">
                    <a:srgbClr val="000000">
                      <a:alpha val="43137"/>
                    </a:srgbClr>
                  </a:outerShdw>
                </a:effectLst>
              </a:rPr>
              <a:t>H. Gille, Consultant UNESCO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5" name="Rectangle 3"/>
          <p:cNvSpPr txBox="1">
            <a:spLocks noChangeArrowheads="1"/>
          </p:cNvSpPr>
          <p:nvPr/>
        </p:nvSpPr>
        <p:spPr>
          <a:xfrm>
            <a:off x="1691680" y="1844824"/>
            <a:ext cx="7263408" cy="4429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lnSpc>
                <a:spcPct val="80000"/>
              </a:lnSpc>
              <a:spcBef>
                <a:spcPct val="20000"/>
              </a:spcBef>
              <a:spcAft>
                <a:spcPts val="0"/>
              </a:spcAft>
              <a:defRPr/>
            </a:pPr>
            <a:r>
              <a:rPr lang="en-US" sz="2800" b="1" dirty="0">
                <a:solidFill>
                  <a:schemeClr val="tx2">
                    <a:lumMod val="75000"/>
                  </a:schemeClr>
                </a:solidFill>
                <a:latin typeface="+mn-lt"/>
                <a:cs typeface="+mn-cs"/>
              </a:rPr>
              <a:t>UNESCO provides tools and capacity-building</a:t>
            </a:r>
          </a:p>
        </p:txBody>
      </p:sp>
      <p:sp>
        <p:nvSpPr>
          <p:cNvPr id="24581" name="Rectangle 3"/>
          <p:cNvSpPr txBox="1">
            <a:spLocks noChangeArrowheads="1"/>
          </p:cNvSpPr>
          <p:nvPr/>
        </p:nvSpPr>
        <p:spPr bwMode="auto">
          <a:xfrm>
            <a:off x="188913" y="1874838"/>
            <a:ext cx="8766175" cy="442912"/>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endParaRPr lang="el-GR" sz="2800" b="1">
              <a:latin typeface="Calibri" pitchFamily="34" charset="0"/>
            </a:endParaRPr>
          </a:p>
        </p:txBody>
      </p:sp>
      <p:pic>
        <p:nvPicPr>
          <p:cNvPr id="24582" name="Picture 2"/>
          <p:cNvPicPr>
            <a:picLocks noChangeAspect="1" noChangeArrowheads="1"/>
          </p:cNvPicPr>
          <p:nvPr/>
        </p:nvPicPr>
        <p:blipFill>
          <a:blip r:embed="rId4"/>
          <a:srcRect l="2975" b="1205"/>
          <a:stretch>
            <a:fillRect/>
          </a:stretch>
        </p:blipFill>
        <p:spPr bwMode="auto">
          <a:xfrm>
            <a:off x="3203575" y="2492375"/>
            <a:ext cx="2663825" cy="3760788"/>
          </a:xfrm>
          <a:prstGeom prst="rect">
            <a:avLst/>
          </a:prstGeom>
          <a:noFill/>
          <a:ln w="9525">
            <a:noFill/>
            <a:miter lim="800000"/>
            <a:headEnd/>
            <a:tailEnd/>
          </a:ln>
        </p:spPr>
      </p:pic>
      <p:sp>
        <p:nvSpPr>
          <p:cNvPr id="9"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540000" y="3289300"/>
          <a:ext cx="4064000" cy="279400"/>
        </p:xfrm>
        <a:graphic>
          <a:graphicData uri="http://schemas.openxmlformats.org/drawingml/2006/table">
            <a:tbl>
              <a:tblPr/>
              <a:tblGrid>
                <a:gridCol w="4064000"/>
              </a:tblGrid>
              <a:tr h="279400">
                <a:tc>
                  <a:txBody>
                    <a:bodyPr/>
                    <a:lstStyle/>
                    <a:p>
                      <a:endParaRPr lang="it-IT"/>
                    </a:p>
                  </a:txBody>
                  <a:tcPr marL="0" marR="0" marT="0" marB="0" anchor="ctr">
                    <a:lnL>
                      <a:noFill/>
                    </a:lnL>
                    <a:lnR>
                      <a:noFill/>
                    </a:lnR>
                    <a:lnT>
                      <a:noFill/>
                    </a:lnT>
                    <a:lnB>
                      <a:noFill/>
                    </a:lnB>
                    <a:solidFill>
                      <a:srgbClr val="FFFFFF"/>
                    </a:solidFill>
                  </a:tcPr>
                </a:tc>
              </a:tr>
            </a:tbl>
          </a:graphicData>
        </a:graphic>
      </p:graphicFrame>
      <p:pic>
        <p:nvPicPr>
          <p:cNvPr id="2052" name="Picture 4"/>
          <p:cNvPicPr>
            <a:picLocks noChangeAspect="1" noChangeArrowheads="1"/>
          </p:cNvPicPr>
          <p:nvPr/>
        </p:nvPicPr>
        <p:blipFill>
          <a:blip r:embed="rId3"/>
          <a:srcRect/>
          <a:stretch>
            <a:fillRect/>
          </a:stretch>
        </p:blipFill>
        <p:spPr bwMode="auto">
          <a:xfrm>
            <a:off x="1187450" y="1557338"/>
            <a:ext cx="6619875" cy="4733925"/>
          </a:xfrm>
          <a:prstGeom prst="rect">
            <a:avLst/>
          </a:prstGeom>
          <a:noFill/>
          <a:ln w="9525">
            <a:noFill/>
            <a:miter lim="800000"/>
            <a:headEnd/>
            <a:tailEnd/>
          </a:ln>
        </p:spPr>
      </p:pic>
      <p:pic>
        <p:nvPicPr>
          <p:cNvPr id="26628" name="Picture 4"/>
          <p:cNvPicPr>
            <a:picLocks noChangeArrowheads="1"/>
          </p:cNvPicPr>
          <p:nvPr/>
        </p:nvPicPr>
        <p:blipFill>
          <a:blip r:embed="rId4"/>
          <a:srcRect/>
          <a:stretch>
            <a:fillRect/>
          </a:stretch>
        </p:blipFill>
        <p:spPr bwMode="auto">
          <a:xfrm>
            <a:off x="7812088" y="1557338"/>
            <a:ext cx="1331912" cy="1295400"/>
          </a:xfrm>
          <a:prstGeom prst="rect">
            <a:avLst/>
          </a:prstGeom>
          <a:noFill/>
          <a:ln w="12700">
            <a:noFill/>
            <a:miter lim="800000"/>
            <a:headEnd/>
            <a:tailEnd/>
          </a:ln>
        </p:spPr>
      </p:pic>
      <p:sp>
        <p:nvSpPr>
          <p:cNvPr id="9"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0-#ppt_w/2"/>
                                          </p:val>
                                        </p:tav>
                                        <p:tav tm="100000">
                                          <p:val>
                                            <p:strVal val="#ppt_x"/>
                                          </p:val>
                                        </p:tav>
                                      </p:tavLst>
                                    </p:anim>
                                    <p:anim calcmode="lin" valueType="num">
                                      <p:cBhvr additive="base">
                                        <p:cTn id="8" dur="2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5" name="Rectangle 3"/>
          <p:cNvSpPr txBox="1">
            <a:spLocks noChangeArrowheads="1"/>
          </p:cNvSpPr>
          <p:nvPr/>
        </p:nvSpPr>
        <p:spPr>
          <a:xfrm>
            <a:off x="1692275" y="1844675"/>
            <a:ext cx="7262813" cy="442913"/>
          </a:xfrm>
          <a:prstGeom prst="rect">
            <a:avLst/>
          </a:prstGeom>
          <a:noFill/>
          <a:ln>
            <a:noFill/>
          </a:ln>
          <a:effectLst>
            <a:outerShdw blurRad="44450" dist="27940" dir="5400000" algn="ctr">
              <a:srgbClr val="000000">
                <a:alpha val="32000"/>
              </a:srgbClr>
            </a:outerShdw>
          </a:effectLst>
        </p:spPr>
        <p:txBody>
          <a:bodyPr/>
          <a:lstStyle/>
          <a:p>
            <a:pPr fontAlgn="auto">
              <a:lnSpc>
                <a:spcPct val="80000"/>
              </a:lnSpc>
              <a:spcBef>
                <a:spcPct val="20000"/>
              </a:spcBef>
              <a:spcAft>
                <a:spcPts val="0"/>
              </a:spcAft>
              <a:defRPr/>
            </a:pPr>
            <a:r>
              <a:rPr lang="en-US" sz="2800" b="1" dirty="0">
                <a:solidFill>
                  <a:schemeClr val="tx2">
                    <a:lumMod val="75000"/>
                  </a:schemeClr>
                </a:solidFill>
                <a:latin typeface="+mn-lt"/>
                <a:cs typeface="+mn-cs"/>
              </a:rPr>
              <a:t>Tourism in Biosphere Reserves / WH sites as an opportunity to “educate” to sustainability…</a:t>
            </a:r>
          </a:p>
        </p:txBody>
      </p:sp>
      <p:sp>
        <p:nvSpPr>
          <p:cNvPr id="9" name="Rectangle 6"/>
          <p:cNvSpPr>
            <a:spLocks noChangeArrowheads="1"/>
          </p:cNvSpPr>
          <p:nvPr/>
        </p:nvSpPr>
        <p:spPr bwMode="auto">
          <a:xfrm>
            <a:off x="539552" y="2852936"/>
            <a:ext cx="8424936" cy="3232720"/>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lstStyle/>
          <a:p>
            <a:pPr marL="381000" indent="-381000" fontAlgn="auto">
              <a:lnSpc>
                <a:spcPct val="80000"/>
              </a:lnSpc>
              <a:spcBef>
                <a:spcPct val="20000"/>
              </a:spcBef>
              <a:spcAft>
                <a:spcPts val="0"/>
              </a:spcAft>
              <a:buFont typeface="Wingdings" pitchFamily="2" charset="2"/>
              <a:buChar char="ü"/>
              <a:defRPr/>
            </a:pPr>
            <a:r>
              <a:rPr lang="en-US" sz="2400" dirty="0">
                <a:latin typeface="+mn-lt"/>
                <a:cs typeface="+mn-cs"/>
              </a:rPr>
              <a:t>Tourists have time to spend and minds open to new experiences…</a:t>
            </a:r>
          </a:p>
          <a:p>
            <a:pPr marL="381000" indent="-381000" fontAlgn="auto">
              <a:lnSpc>
                <a:spcPct val="80000"/>
              </a:lnSpc>
              <a:spcBef>
                <a:spcPct val="20000"/>
              </a:spcBef>
              <a:spcAft>
                <a:spcPts val="0"/>
              </a:spcAft>
              <a:buFont typeface="Wingdings" pitchFamily="2" charset="2"/>
              <a:buChar char="ü"/>
              <a:defRPr/>
            </a:pPr>
            <a:r>
              <a:rPr lang="en-US" sz="2400" dirty="0">
                <a:latin typeface="+mn-lt"/>
                <a:cs typeface="+mn-cs"/>
              </a:rPr>
              <a:t>In BRs they should experience sustainability in various practical fields: food, energy efficiency, transportation, relaxing landscape, socio-cultural activities, quality of life in general…</a:t>
            </a:r>
          </a:p>
          <a:p>
            <a:pPr marL="381000" indent="-381000" fontAlgn="auto">
              <a:lnSpc>
                <a:spcPct val="80000"/>
              </a:lnSpc>
              <a:spcBef>
                <a:spcPct val="20000"/>
              </a:spcBef>
              <a:spcAft>
                <a:spcPts val="0"/>
              </a:spcAft>
              <a:buFont typeface="Wingdings" pitchFamily="2" charset="2"/>
              <a:buChar char="ü"/>
              <a:defRPr/>
            </a:pPr>
            <a:r>
              <a:rPr lang="en-US" sz="2400" dirty="0">
                <a:latin typeface="+mn-lt"/>
                <a:cs typeface="+mn-cs"/>
              </a:rPr>
              <a:t>They should be encouraged to bring back home something of that experience, and…</a:t>
            </a:r>
          </a:p>
          <a:p>
            <a:pPr marL="381000" indent="-381000" fontAlgn="auto">
              <a:lnSpc>
                <a:spcPct val="80000"/>
              </a:lnSpc>
              <a:spcBef>
                <a:spcPct val="20000"/>
              </a:spcBef>
              <a:spcAft>
                <a:spcPts val="0"/>
              </a:spcAft>
              <a:buFont typeface="Wingdings" pitchFamily="2" charset="2"/>
              <a:buChar char="ü"/>
              <a:defRPr/>
            </a:pPr>
            <a:r>
              <a:rPr lang="en-US" sz="2400" dirty="0">
                <a:latin typeface="+mn-lt"/>
                <a:cs typeface="+mn-cs"/>
              </a:rPr>
              <a:t>Become an actor of change where they live…</a:t>
            </a:r>
            <a:endParaRPr lang="en-US" sz="2400" dirty="0">
              <a:latin typeface="+mn-lt"/>
              <a:cs typeface="+mn-cs"/>
            </a:endParaRPr>
          </a:p>
        </p:txBody>
      </p:sp>
      <p:sp>
        <p:nvSpPr>
          <p:cNvPr id="8"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7" name="Picture 8" descr="http://www.conipiediperterra.com/wp-content/uploads/2011/04/carne-6.jpg"/>
          <p:cNvPicPr>
            <a:picLocks noChangeAspect="1" noChangeArrowheads="1"/>
          </p:cNvPicPr>
          <p:nvPr/>
        </p:nvPicPr>
        <p:blipFill>
          <a:blip r:embed="rId4"/>
          <a:srcRect l="13155"/>
          <a:stretch>
            <a:fillRect/>
          </a:stretch>
        </p:blipFill>
        <p:spPr bwMode="auto">
          <a:xfrm>
            <a:off x="0" y="2790825"/>
            <a:ext cx="2160588" cy="1936750"/>
          </a:xfrm>
          <a:prstGeom prst="rect">
            <a:avLst/>
          </a:prstGeom>
          <a:noFill/>
          <a:ln w="9525">
            <a:noFill/>
            <a:miter lim="800000"/>
            <a:headEnd/>
            <a:tailEnd/>
          </a:ln>
        </p:spPr>
      </p:pic>
      <p:pic>
        <p:nvPicPr>
          <p:cNvPr id="10" name="Picture 10" descr="http://doc.radiomontecarlo.net/wp-content/uploads/2011/02/vegetables.jpg"/>
          <p:cNvPicPr>
            <a:picLocks noChangeAspect="1" noChangeArrowheads="1"/>
          </p:cNvPicPr>
          <p:nvPr/>
        </p:nvPicPr>
        <p:blipFill>
          <a:blip r:embed="rId5"/>
          <a:srcRect l="13132"/>
          <a:stretch>
            <a:fillRect/>
          </a:stretch>
        </p:blipFill>
        <p:spPr bwMode="auto">
          <a:xfrm>
            <a:off x="0" y="4716463"/>
            <a:ext cx="2165350" cy="1951037"/>
          </a:xfrm>
          <a:prstGeom prst="rect">
            <a:avLst/>
          </a:prstGeom>
          <a:noFill/>
          <a:ln w="9525">
            <a:noFill/>
            <a:miter lim="800000"/>
            <a:headEnd/>
            <a:tailEnd/>
          </a:ln>
        </p:spPr>
      </p:pic>
      <p:pic>
        <p:nvPicPr>
          <p:cNvPr id="11" name="Picture 12" descr="La bici da spesa"/>
          <p:cNvPicPr>
            <a:picLocks noChangeAspect="1" noChangeArrowheads="1"/>
          </p:cNvPicPr>
          <p:nvPr/>
        </p:nvPicPr>
        <p:blipFill>
          <a:blip r:embed="rId6"/>
          <a:srcRect l="6383" r="2991"/>
          <a:stretch>
            <a:fillRect/>
          </a:stretch>
        </p:blipFill>
        <p:spPr bwMode="auto">
          <a:xfrm>
            <a:off x="2155825" y="4724400"/>
            <a:ext cx="2271713" cy="1949450"/>
          </a:xfrm>
          <a:prstGeom prst="rect">
            <a:avLst/>
          </a:prstGeom>
          <a:noFill/>
          <a:ln w="9525">
            <a:noFill/>
            <a:miter lim="800000"/>
            <a:headEnd/>
            <a:tailEnd/>
          </a:ln>
        </p:spPr>
      </p:pic>
      <p:pic>
        <p:nvPicPr>
          <p:cNvPr id="12" name="Picture 14" descr="http://4.bp.blogspot.com/-4hA69-1uHm0/Tc2MDdEILOI/AAAAAAAAAQQ/DtjFsRT27BU/s1600/cane-auto.jpg"/>
          <p:cNvPicPr>
            <a:picLocks noChangeAspect="1" noChangeArrowheads="1"/>
          </p:cNvPicPr>
          <p:nvPr/>
        </p:nvPicPr>
        <p:blipFill>
          <a:blip r:embed="rId7"/>
          <a:srcRect l="7353" r="10423"/>
          <a:stretch>
            <a:fillRect/>
          </a:stretch>
        </p:blipFill>
        <p:spPr bwMode="auto">
          <a:xfrm>
            <a:off x="2155825" y="2782888"/>
            <a:ext cx="2281238" cy="1941512"/>
          </a:xfrm>
          <a:prstGeom prst="rect">
            <a:avLst/>
          </a:prstGeom>
          <a:noFill/>
          <a:ln w="9525">
            <a:noFill/>
            <a:miter lim="800000"/>
            <a:headEnd/>
            <a:tailEnd/>
          </a:ln>
        </p:spPr>
      </p:pic>
      <p:pic>
        <p:nvPicPr>
          <p:cNvPr id="13" name="Picture 16" descr="http://www.guidaconsumatore.com/_foto/risparmio-energetico.jpg"/>
          <p:cNvPicPr>
            <a:picLocks noChangeAspect="1" noChangeArrowheads="1"/>
          </p:cNvPicPr>
          <p:nvPr/>
        </p:nvPicPr>
        <p:blipFill>
          <a:blip r:embed="rId8"/>
          <a:srcRect r="2448"/>
          <a:stretch>
            <a:fillRect/>
          </a:stretch>
        </p:blipFill>
        <p:spPr bwMode="auto">
          <a:xfrm>
            <a:off x="4410075" y="4711700"/>
            <a:ext cx="2241550" cy="1963738"/>
          </a:xfrm>
          <a:prstGeom prst="rect">
            <a:avLst/>
          </a:prstGeom>
          <a:noFill/>
          <a:ln w="9525">
            <a:noFill/>
            <a:miter lim="800000"/>
            <a:headEnd/>
            <a:tailEnd/>
          </a:ln>
        </p:spPr>
      </p:pic>
      <p:pic>
        <p:nvPicPr>
          <p:cNvPr id="14" name="Picture 18" descr="http://www.sciretti.it/uploaded_images/scampia-786519.jpg"/>
          <p:cNvPicPr>
            <a:picLocks noChangeAspect="1" noChangeArrowheads="1"/>
          </p:cNvPicPr>
          <p:nvPr/>
        </p:nvPicPr>
        <p:blipFill>
          <a:blip r:embed="rId9"/>
          <a:srcRect l="11760" r="7390" b="7446"/>
          <a:stretch>
            <a:fillRect/>
          </a:stretch>
        </p:blipFill>
        <p:spPr bwMode="auto">
          <a:xfrm>
            <a:off x="4437063" y="2782888"/>
            <a:ext cx="2211387" cy="1938337"/>
          </a:xfrm>
          <a:prstGeom prst="rect">
            <a:avLst/>
          </a:prstGeom>
          <a:noFill/>
          <a:ln w="9525">
            <a:noFill/>
            <a:miter lim="800000"/>
            <a:headEnd/>
            <a:tailEnd/>
          </a:ln>
        </p:spPr>
      </p:pic>
      <p:pic>
        <p:nvPicPr>
          <p:cNvPr id="16" name="Picture 20" descr="http://www.cesana.it/foto_menu_prodotti/sistemi_idromassaggio.jpg"/>
          <p:cNvPicPr>
            <a:picLocks noChangeAspect="1" noChangeArrowheads="1"/>
          </p:cNvPicPr>
          <p:nvPr/>
        </p:nvPicPr>
        <p:blipFill>
          <a:blip r:embed="rId10"/>
          <a:srcRect l="12434" r="5058" b="1477"/>
          <a:stretch>
            <a:fillRect/>
          </a:stretch>
        </p:blipFill>
        <p:spPr bwMode="auto">
          <a:xfrm>
            <a:off x="6632575" y="2784475"/>
            <a:ext cx="2511425" cy="1927225"/>
          </a:xfrm>
          <a:prstGeom prst="rect">
            <a:avLst/>
          </a:prstGeom>
          <a:noFill/>
          <a:ln w="9525">
            <a:noFill/>
            <a:miter lim="800000"/>
            <a:headEnd/>
            <a:tailEnd/>
          </a:ln>
        </p:spPr>
      </p:pic>
      <p:pic>
        <p:nvPicPr>
          <p:cNvPr id="17" name="Picture 22" descr="http://www.scuolaholden.it/Img/30x60/Zabriskie%20point/doccia.png"/>
          <p:cNvPicPr>
            <a:picLocks noChangeAspect="1" noChangeArrowheads="1"/>
          </p:cNvPicPr>
          <p:nvPr/>
        </p:nvPicPr>
        <p:blipFill>
          <a:blip r:embed="rId11"/>
          <a:srcRect l="-478" r="6119"/>
          <a:stretch>
            <a:fillRect/>
          </a:stretch>
        </p:blipFill>
        <p:spPr bwMode="auto">
          <a:xfrm>
            <a:off x="6632575" y="4711700"/>
            <a:ext cx="2511425" cy="1963738"/>
          </a:xfrm>
          <a:prstGeom prst="rect">
            <a:avLst/>
          </a:prstGeom>
          <a:noFill/>
          <a:ln w="9525">
            <a:noFill/>
            <a:miter lim="800000"/>
            <a:headEnd/>
            <a:tailEnd/>
          </a:ln>
        </p:spPr>
      </p:pic>
      <p:sp>
        <p:nvSpPr>
          <p:cNvPr id="19" name="Rectangle 3"/>
          <p:cNvSpPr txBox="1">
            <a:spLocks noChangeArrowheads="1"/>
          </p:cNvSpPr>
          <p:nvPr/>
        </p:nvSpPr>
        <p:spPr>
          <a:xfrm>
            <a:off x="1691680" y="1844824"/>
            <a:ext cx="7263408" cy="4429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fontAlgn="auto">
              <a:lnSpc>
                <a:spcPct val="80000"/>
              </a:lnSpc>
              <a:spcBef>
                <a:spcPct val="20000"/>
              </a:spcBef>
              <a:spcAft>
                <a:spcPts val="0"/>
              </a:spcAft>
              <a:defRPr/>
            </a:pPr>
            <a:r>
              <a:rPr lang="en-US" sz="2800" b="1" dirty="0">
                <a:solidFill>
                  <a:schemeClr val="tx2">
                    <a:lumMod val="75000"/>
                  </a:schemeClr>
                </a:solidFill>
                <a:latin typeface="+mn-lt"/>
                <a:cs typeface="+mn-cs"/>
              </a:rPr>
              <a:t>Tourism in Biosphere Reserves / WH sites as an opportunity to “educate” to sustainability…</a:t>
            </a:r>
          </a:p>
        </p:txBody>
      </p:sp>
      <p:sp>
        <p:nvSpPr>
          <p:cNvPr id="15"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ADDED VALUES</a:t>
            </a:r>
          </a:p>
        </p:txBody>
      </p:sp>
      <p:sp>
        <p:nvSpPr>
          <p:cNvPr id="32770" name="Subtitle 2"/>
          <p:cNvSpPr txBox="1">
            <a:spLocks/>
          </p:cNvSpPr>
          <p:nvPr/>
        </p:nvSpPr>
        <p:spPr bwMode="auto">
          <a:xfrm>
            <a:off x="539750" y="1628775"/>
            <a:ext cx="7920038" cy="936625"/>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Why to develop ESD activities in a territory labelled as a Biosphere Reserve?</a:t>
            </a:r>
            <a:endParaRPr lang="en-GB" sz="2800" b="1" i="1">
              <a:latin typeface="Calibri" pitchFamily="34" charset="0"/>
            </a:endParaRPr>
          </a:p>
        </p:txBody>
      </p:sp>
      <p:sp>
        <p:nvSpPr>
          <p:cNvPr id="9" name="Subtitle 2"/>
          <p:cNvSpPr txBox="1">
            <a:spLocks/>
          </p:cNvSpPr>
          <p:nvPr/>
        </p:nvSpPr>
        <p:spPr>
          <a:xfrm>
            <a:off x="539553" y="2564904"/>
            <a:ext cx="8301338" cy="3706316"/>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2800" dirty="0" smtClean="0"/>
              <a:t>To benefit from a context of direct experimentation of what is SD (assuming that BRs are effectively implementing SD in projects, operations, in cooperation with local actors, with private sector, etc.).</a:t>
            </a:r>
          </a:p>
          <a:p>
            <a:pPr fontAlgn="auto">
              <a:spcAft>
                <a:spcPts val="0"/>
              </a:spcAft>
              <a:defRPr/>
            </a:pPr>
            <a:r>
              <a:rPr lang="en-GB" sz="2800" dirty="0" smtClean="0"/>
              <a:t>The BR is a platform, an interface, which will facilitate and support the ESD experiences (assuming that the BRs have a well working “logistic function”)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ADDED VALUES</a:t>
            </a:r>
          </a:p>
        </p:txBody>
      </p:sp>
      <p:sp>
        <p:nvSpPr>
          <p:cNvPr id="34818" name="Subtitle 2"/>
          <p:cNvSpPr txBox="1">
            <a:spLocks/>
          </p:cNvSpPr>
          <p:nvPr/>
        </p:nvSpPr>
        <p:spPr bwMode="auto">
          <a:xfrm>
            <a:off x="539750" y="1628775"/>
            <a:ext cx="79200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The BR platform and its territorial assets for ESD:</a:t>
            </a:r>
            <a:endParaRPr lang="en-GB" sz="2800" b="1" i="1">
              <a:latin typeface="Calibri" pitchFamily="34" charset="0"/>
            </a:endParaRPr>
          </a:p>
        </p:txBody>
      </p:sp>
      <p:sp>
        <p:nvSpPr>
          <p:cNvPr id="9" name="Subtitle 2"/>
          <p:cNvSpPr txBox="1">
            <a:spLocks/>
          </p:cNvSpPr>
          <p:nvPr/>
        </p:nvSpPr>
        <p:spPr>
          <a:xfrm>
            <a:off x="539553" y="2060848"/>
            <a:ext cx="8301338" cy="4210372"/>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a:defRPr/>
            </a:pPr>
            <a:r>
              <a:rPr lang="en-US" sz="2800" dirty="0" smtClean="0"/>
              <a:t>The </a:t>
            </a:r>
            <a:r>
              <a:rPr lang="en-US" sz="2800" dirty="0"/>
              <a:t>definition of management priority issues in the Management Plan;</a:t>
            </a:r>
          </a:p>
          <a:p>
            <a:pPr marL="514350" indent="-514350" fontAlgn="auto">
              <a:spcAft>
                <a:spcPts val="0"/>
              </a:spcAft>
              <a:buFont typeface="+mj-lt"/>
              <a:buAutoNum type="arabicPeriod"/>
              <a:defRPr/>
            </a:pPr>
            <a:r>
              <a:rPr lang="en-US" sz="2800" dirty="0" smtClean="0"/>
              <a:t>The </a:t>
            </a:r>
            <a:r>
              <a:rPr lang="en-US" sz="2800" dirty="0"/>
              <a:t>local anchoring and identification of issues in the </a:t>
            </a:r>
            <a:r>
              <a:rPr lang="en-US" sz="2800" dirty="0" smtClean="0"/>
              <a:t>territory;</a:t>
            </a:r>
            <a:endParaRPr lang="en-US" sz="2800" dirty="0"/>
          </a:p>
          <a:p>
            <a:pPr marL="514350" indent="-514350" fontAlgn="auto">
              <a:spcAft>
                <a:spcPts val="0"/>
              </a:spcAft>
              <a:buFont typeface="+mj-lt"/>
              <a:buAutoNum type="arabicPeriod"/>
              <a:defRPr/>
            </a:pPr>
            <a:r>
              <a:rPr lang="en-US" sz="2800" dirty="0" smtClean="0"/>
              <a:t>The </a:t>
            </a:r>
            <a:r>
              <a:rPr lang="en-US" sz="2800" dirty="0"/>
              <a:t>capacity to spatialize and locate the issues in the territory </a:t>
            </a:r>
            <a:r>
              <a:rPr lang="en-US" sz="2800" dirty="0" smtClean="0"/>
              <a:t>(mapping tools);</a:t>
            </a:r>
            <a:endParaRPr lang="en-US" sz="2800" dirty="0"/>
          </a:p>
          <a:p>
            <a:pPr marL="514350" indent="-514350" fontAlgn="auto">
              <a:spcAft>
                <a:spcPts val="0"/>
              </a:spcAft>
              <a:buFont typeface="+mj-lt"/>
              <a:buAutoNum type="arabicPeriod"/>
              <a:defRPr/>
            </a:pPr>
            <a:r>
              <a:rPr lang="en-US" sz="2800" dirty="0" smtClean="0"/>
              <a:t>The integration of a zoning </a:t>
            </a:r>
            <a:r>
              <a:rPr lang="en-US" sz="2800" dirty="0"/>
              <a:t>system </a:t>
            </a:r>
            <a:r>
              <a:rPr lang="en-US" sz="2800" dirty="0" smtClean="0"/>
              <a:t>(from nature protection to human development) in an </a:t>
            </a:r>
            <a:r>
              <a:rPr lang="en-US" sz="2800" dirty="0"/>
              <a:t>efficient management </a:t>
            </a:r>
            <a:r>
              <a:rPr lang="en-US" sz="2800" dirty="0" smtClean="0"/>
              <a:t>system; </a:t>
            </a:r>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ADDED VALUES</a:t>
            </a:r>
          </a:p>
        </p:txBody>
      </p:sp>
      <p:sp>
        <p:nvSpPr>
          <p:cNvPr id="36866" name="Subtitle 2"/>
          <p:cNvSpPr txBox="1">
            <a:spLocks/>
          </p:cNvSpPr>
          <p:nvPr/>
        </p:nvSpPr>
        <p:spPr bwMode="auto">
          <a:xfrm>
            <a:off x="539750" y="1628775"/>
            <a:ext cx="79200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The BR platform and its territorial assets for ESD:</a:t>
            </a:r>
            <a:endParaRPr lang="en-GB" sz="2800" b="1" i="1">
              <a:latin typeface="Calibri" pitchFamily="34" charset="0"/>
            </a:endParaRPr>
          </a:p>
        </p:txBody>
      </p:sp>
      <p:sp>
        <p:nvSpPr>
          <p:cNvPr id="9" name="Subtitle 2"/>
          <p:cNvSpPr txBox="1">
            <a:spLocks/>
          </p:cNvSpPr>
          <p:nvPr/>
        </p:nvSpPr>
        <p:spPr>
          <a:xfrm>
            <a:off x="539553" y="2060848"/>
            <a:ext cx="8301338" cy="4210372"/>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startAt="5"/>
              <a:defRPr/>
            </a:pPr>
            <a:r>
              <a:rPr lang="en-US" sz="2800" dirty="0" smtClean="0"/>
              <a:t>The </a:t>
            </a:r>
            <a:r>
              <a:rPr lang="en-US" sz="2800" dirty="0"/>
              <a:t>opportunity of learning in a global </a:t>
            </a:r>
            <a:r>
              <a:rPr lang="en-US" sz="2800" dirty="0" smtClean="0"/>
              <a:t>perspective by </a:t>
            </a:r>
            <a:r>
              <a:rPr lang="en-US" sz="2800" dirty="0"/>
              <a:t>using the World Network of Biosphere </a:t>
            </a:r>
            <a:r>
              <a:rPr lang="en-US" sz="2800" dirty="0" smtClean="0"/>
              <a:t>Reserves; </a:t>
            </a:r>
          </a:p>
          <a:p>
            <a:pPr marL="514350" indent="-514350" fontAlgn="auto">
              <a:spcAft>
                <a:spcPts val="0"/>
              </a:spcAft>
              <a:buFont typeface="+mj-lt"/>
              <a:buAutoNum type="arabicPeriod" startAt="5"/>
              <a:defRPr/>
            </a:pPr>
            <a:r>
              <a:rPr lang="en-US" sz="2800" dirty="0" smtClean="0"/>
              <a:t>The </a:t>
            </a:r>
            <a:r>
              <a:rPr lang="en-US" sz="2800" dirty="0"/>
              <a:t>possibility to rely on </a:t>
            </a:r>
            <a:r>
              <a:rPr lang="en-US" sz="2800" dirty="0" smtClean="0"/>
              <a:t>partnerships </a:t>
            </a:r>
            <a:r>
              <a:rPr lang="en-US" sz="2800" dirty="0"/>
              <a:t>with schools </a:t>
            </a:r>
            <a:r>
              <a:rPr lang="en-US" sz="2800" dirty="0" smtClean="0"/>
              <a:t>and on </a:t>
            </a:r>
            <a:r>
              <a:rPr lang="en-US" sz="2800" dirty="0" err="1" smtClean="0"/>
              <a:t>twinnings</a:t>
            </a:r>
            <a:r>
              <a:rPr lang="en-US" sz="2800" dirty="0" smtClean="0"/>
              <a:t> between BRs, </a:t>
            </a:r>
            <a:r>
              <a:rPr lang="en-US" sz="2800" dirty="0"/>
              <a:t>classes and </a:t>
            </a:r>
            <a:r>
              <a:rPr lang="en-US" sz="2800" dirty="0" smtClean="0"/>
              <a:t>schools </a:t>
            </a:r>
            <a:r>
              <a:rPr lang="en-US" sz="2800" dirty="0"/>
              <a:t>at national and </a:t>
            </a:r>
            <a:r>
              <a:rPr lang="en-US" sz="2800" dirty="0" smtClean="0"/>
              <a:t>inter-regional levels;</a:t>
            </a:r>
          </a:p>
          <a:p>
            <a:pPr marL="514350" indent="-514350" fontAlgn="auto">
              <a:spcAft>
                <a:spcPts val="0"/>
              </a:spcAft>
              <a:buFont typeface="+mj-lt"/>
              <a:buAutoNum type="arabicPeriod" startAt="5"/>
              <a:defRPr/>
            </a:pPr>
            <a:r>
              <a:rPr lang="en-US" sz="2800" dirty="0" smtClean="0"/>
              <a:t>The </a:t>
            </a:r>
            <a:r>
              <a:rPr lang="en-US" sz="2800" dirty="0"/>
              <a:t>capacity to integrate </a:t>
            </a:r>
            <a:r>
              <a:rPr lang="en-US" sz="2800" dirty="0" smtClean="0"/>
              <a:t>research results into </a:t>
            </a:r>
            <a:r>
              <a:rPr lang="en-US" sz="2800" dirty="0"/>
              <a:t>ESD projects and to </a:t>
            </a:r>
            <a:r>
              <a:rPr lang="en-US" sz="2800" dirty="0" smtClean="0"/>
              <a:t>rely </a:t>
            </a:r>
            <a:r>
              <a:rPr lang="en-US" sz="2800" dirty="0"/>
              <a:t>on </a:t>
            </a:r>
            <a:r>
              <a:rPr lang="en-US" sz="2800" dirty="0" smtClean="0"/>
              <a:t>scientific collaborators who </a:t>
            </a:r>
            <a:r>
              <a:rPr lang="en-US" sz="2800" dirty="0"/>
              <a:t>can be the “scientific translators” of the BR’s action towards </a:t>
            </a:r>
            <a:r>
              <a:rPr lang="en-US" sz="2800" dirty="0" smtClean="0"/>
              <a:t>ESD actors (special tool: indicators).</a:t>
            </a:r>
          </a:p>
          <a:p>
            <a:pPr marL="0" indent="0" fontAlgn="auto">
              <a:spcAft>
                <a:spcPts val="0"/>
              </a:spcAft>
              <a:buFont typeface="Arial" pitchFamily="34" charset="0"/>
              <a:buNone/>
              <a:defRPr/>
            </a:pP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ADDED VALUES</a:t>
            </a:r>
          </a:p>
        </p:txBody>
      </p:sp>
      <p:sp>
        <p:nvSpPr>
          <p:cNvPr id="38914" name="Subtitle 2"/>
          <p:cNvSpPr txBox="1">
            <a:spLocks/>
          </p:cNvSpPr>
          <p:nvPr/>
        </p:nvSpPr>
        <p:spPr bwMode="auto">
          <a:xfrm>
            <a:off x="539750" y="1628775"/>
            <a:ext cx="79200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The BR platform and its territorial assets for ESD:</a:t>
            </a:r>
            <a:endParaRPr lang="en-GB" sz="2800" b="1" i="1">
              <a:latin typeface="Calibri" pitchFamily="34" charset="0"/>
            </a:endParaRPr>
          </a:p>
        </p:txBody>
      </p:sp>
      <p:sp>
        <p:nvSpPr>
          <p:cNvPr id="9" name="Subtitle 2"/>
          <p:cNvSpPr txBox="1">
            <a:spLocks/>
          </p:cNvSpPr>
          <p:nvPr/>
        </p:nvSpPr>
        <p:spPr>
          <a:xfrm>
            <a:off x="539553" y="2060848"/>
            <a:ext cx="8301338" cy="4210372"/>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auto">
              <a:spcAft>
                <a:spcPts val="0"/>
              </a:spcAft>
              <a:buFont typeface="+mj-lt"/>
              <a:buAutoNum type="arabicPeriod" startAt="8"/>
              <a:defRPr/>
            </a:pPr>
            <a:r>
              <a:rPr lang="en-US" sz="2800" dirty="0" smtClean="0"/>
              <a:t>The </a:t>
            </a:r>
            <a:r>
              <a:rPr lang="en-US" sz="2800" dirty="0"/>
              <a:t>acquired specific knowledge of BRs on the socio-cultural aspects of their </a:t>
            </a:r>
            <a:r>
              <a:rPr lang="en-US" sz="2800" dirty="0" smtClean="0"/>
              <a:t>territories;</a:t>
            </a:r>
          </a:p>
          <a:p>
            <a:pPr marL="514350" indent="-514350" fontAlgn="auto">
              <a:spcAft>
                <a:spcPts val="0"/>
              </a:spcAft>
              <a:buFont typeface="+mj-lt"/>
              <a:buAutoNum type="arabicPeriod" startAt="9"/>
              <a:defRPr/>
            </a:pPr>
            <a:r>
              <a:rPr lang="en-US" sz="2800" dirty="0" smtClean="0"/>
              <a:t>The possibility </a:t>
            </a:r>
            <a:r>
              <a:rPr lang="en-US" sz="2800" dirty="0"/>
              <a:t>to </a:t>
            </a:r>
            <a:r>
              <a:rPr lang="en-US" sz="2800" dirty="0" smtClean="0"/>
              <a:t>connect with a network of cultural and artistic actors and “interpreters</a:t>
            </a:r>
            <a:r>
              <a:rPr lang="en-US" sz="2800" dirty="0"/>
              <a:t>” of the artistic potential of the </a:t>
            </a:r>
            <a:r>
              <a:rPr lang="en-US" sz="2800" dirty="0" smtClean="0"/>
              <a:t>territory as vectors to mobilize people and disseminate messages.</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40962"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Before starting: </a:t>
            </a:r>
            <a:r>
              <a:rPr lang="en-GB" sz="2800" b="1">
                <a:solidFill>
                  <a:srgbClr val="FF0000"/>
                </a:solidFill>
                <a:latin typeface="Calibri" pitchFamily="34" charset="0"/>
              </a:rPr>
              <a:t>The Training of Trainers</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smtClean="0"/>
              <a:t>Prior </a:t>
            </a:r>
            <a:r>
              <a:rPr lang="en-US" sz="2000" dirty="0"/>
              <a:t>to the co-building of an ESD cycle of interventions </a:t>
            </a:r>
            <a:r>
              <a:rPr lang="en-US" sz="2000" dirty="0" smtClean="0"/>
              <a:t>or ESD </a:t>
            </a:r>
            <a:r>
              <a:rPr lang="en-US" sz="2000" dirty="0"/>
              <a:t>pedagogical projects based on technical SD </a:t>
            </a:r>
            <a:r>
              <a:rPr lang="en-US" sz="2000" dirty="0" smtClean="0"/>
              <a:t>operations, ESD </a:t>
            </a:r>
            <a:r>
              <a:rPr lang="en-US" sz="2000" dirty="0"/>
              <a:t>stakeholders and practitioners will have to be familiar with the “project-based teaching method” which is relevant for </a:t>
            </a:r>
            <a:r>
              <a:rPr lang="en-US" sz="2000" dirty="0" smtClean="0"/>
              <a:t>ESD: </a:t>
            </a:r>
            <a:endParaRPr lang="en-US" sz="2000" dirty="0"/>
          </a:p>
          <a:p>
            <a:pPr fontAlgn="auto">
              <a:spcAft>
                <a:spcPts val="0"/>
              </a:spcAft>
              <a:defRPr/>
            </a:pPr>
            <a:r>
              <a:rPr lang="en-US" sz="2000" dirty="0"/>
              <a:t>The BR team or the pedagogical coordinator will have to make sure that their closest, most motivated core group of ESD collaborators, stakeholders, know how to build up and integrate a coherent dynamic of Preparation/ Mobilization phase/ Immersion Phase/ Action phase/ </a:t>
            </a:r>
            <a:r>
              <a:rPr lang="en-US" sz="2000" dirty="0" smtClean="0"/>
              <a:t>Evaluation. </a:t>
            </a:r>
            <a:endParaRPr lang="en-US" sz="2000" dirty="0"/>
          </a:p>
          <a:p>
            <a:pPr fontAlgn="auto">
              <a:spcAft>
                <a:spcPts val="0"/>
              </a:spcAft>
              <a:defRPr/>
            </a:pPr>
            <a:r>
              <a:rPr lang="en-US" sz="2000" dirty="0"/>
              <a:t>To that view, BRs should train their identified core groups of ESD stakeholders to practice ESD in the perspective of the “project-based teaching method”, understand its functioning, steps, progression and, for each project case, specify the evaluation possibilities that could be anticipated and requested. </a:t>
            </a:r>
          </a:p>
          <a:p>
            <a:pPr fontAlgn="auto">
              <a:spcAft>
                <a:spcPts val="0"/>
              </a:spcAft>
              <a:defRPr/>
            </a:pP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43010"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Before starting: </a:t>
            </a:r>
            <a:r>
              <a:rPr lang="en-GB" sz="2800" b="1">
                <a:solidFill>
                  <a:srgbClr val="FF0000"/>
                </a:solidFill>
                <a:latin typeface="Calibri" pitchFamily="34" charset="0"/>
              </a:rPr>
              <a:t>The Training of Trainers - Preparation</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smtClean="0"/>
              <a:t>A session on the Preparatory Phase will </a:t>
            </a:r>
            <a:r>
              <a:rPr lang="en-US" sz="2000" dirty="0"/>
              <a:t>try to answer some generic questions from ESD stakeholders on organizing the most relevant ESD activities by adapting each time their responses and propositions to the specificities of the target group of participants (context, content, level...) for each training session</a:t>
            </a:r>
            <a:r>
              <a:rPr lang="en-US" sz="2000" dirty="0" smtClean="0"/>
              <a:t>. The following set of questions could be raised (</a:t>
            </a:r>
            <a:r>
              <a:rPr lang="en-US" sz="2000" i="1" dirty="0" smtClean="0">
                <a:solidFill>
                  <a:srgbClr val="FF0000"/>
                </a:solidFill>
              </a:rPr>
              <a:t>example of pastoral activity</a:t>
            </a:r>
            <a:r>
              <a:rPr lang="en-US" sz="2000" dirty="0" smtClean="0"/>
              <a:t>): </a:t>
            </a:r>
            <a:endParaRPr lang="en-US" sz="2000" dirty="0"/>
          </a:p>
          <a:p>
            <a:pPr fontAlgn="auto">
              <a:spcAft>
                <a:spcPts val="0"/>
              </a:spcAft>
              <a:defRPr/>
            </a:pPr>
            <a:r>
              <a:rPr lang="en-US" sz="2000" dirty="0"/>
              <a:t>What is the precise issue </a:t>
            </a:r>
            <a:r>
              <a:rPr lang="en-US" sz="2000" dirty="0" smtClean="0"/>
              <a:t>raised and its relevance for a specific target?</a:t>
            </a:r>
          </a:p>
          <a:p>
            <a:pPr fontAlgn="auto">
              <a:spcAft>
                <a:spcPts val="0"/>
              </a:spcAft>
              <a:defRPr/>
            </a:pPr>
            <a:r>
              <a:rPr lang="en-US" sz="2000" dirty="0"/>
              <a:t>What will be the “highlights” of the activity for </a:t>
            </a:r>
            <a:r>
              <a:rPr lang="en-US" sz="2000" dirty="0" smtClean="0"/>
              <a:t>the target group?</a:t>
            </a:r>
          </a:p>
          <a:p>
            <a:pPr fontAlgn="auto">
              <a:spcAft>
                <a:spcPts val="0"/>
              </a:spcAft>
              <a:defRPr/>
            </a:pPr>
            <a:r>
              <a:rPr lang="en-US" sz="2000" dirty="0"/>
              <a:t>What is the state of knowledge of the participants? </a:t>
            </a:r>
            <a:endParaRPr lang="en-US" sz="2000" dirty="0" smtClean="0"/>
          </a:p>
          <a:p>
            <a:pPr fontAlgn="auto">
              <a:spcAft>
                <a:spcPts val="0"/>
              </a:spcAft>
              <a:defRPr/>
            </a:pPr>
            <a:r>
              <a:rPr lang="en-US" sz="2000" dirty="0"/>
              <a:t>What definition of objectives</a:t>
            </a:r>
            <a:r>
              <a:rPr lang="en-US" sz="2000" dirty="0" smtClean="0"/>
              <a:t>?</a:t>
            </a:r>
          </a:p>
          <a:p>
            <a:pPr fontAlgn="auto">
              <a:spcAft>
                <a:spcPts val="0"/>
              </a:spcAft>
              <a:defRPr/>
            </a:pPr>
            <a:r>
              <a:rPr lang="en-US" sz="2000" dirty="0"/>
              <a:t>What means will have to be mobilized</a:t>
            </a:r>
            <a:r>
              <a:rPr lang="en-US" sz="2000" dirty="0" smtClean="0"/>
              <a:t>?</a:t>
            </a:r>
          </a:p>
          <a:p>
            <a:pPr fontAlgn="auto">
              <a:spcAft>
                <a:spcPts val="0"/>
              </a:spcAft>
              <a:defRPr/>
            </a:pPr>
            <a:r>
              <a:rPr lang="en-US" sz="2000" dirty="0"/>
              <a:t>What motivation behind the action phase and its “reporting” dimension in front of the community? </a:t>
            </a: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OVERVIEW</a:t>
            </a:r>
          </a:p>
        </p:txBody>
      </p:sp>
      <p:sp>
        <p:nvSpPr>
          <p:cNvPr id="8194" name="Rectangle 3"/>
          <p:cNvSpPr txBox="1">
            <a:spLocks noChangeArrowheads="1"/>
          </p:cNvSpPr>
          <p:nvPr/>
        </p:nvSpPr>
        <p:spPr bwMode="auto">
          <a:xfrm>
            <a:off x="646113" y="1557338"/>
            <a:ext cx="7940675" cy="3821112"/>
          </a:xfrm>
          <a:prstGeom prst="rect">
            <a:avLst/>
          </a:prstGeom>
          <a:noFill/>
          <a:ln w="9525">
            <a:noFill/>
            <a:miter lim="800000"/>
            <a:headEnd/>
            <a:tailEnd/>
          </a:ln>
        </p:spPr>
        <p:txBody>
          <a:bodyPr/>
          <a:lstStyle/>
          <a:p>
            <a:pPr marL="609600" indent="-609600">
              <a:spcBef>
                <a:spcPct val="20000"/>
              </a:spcBef>
              <a:buFontTx/>
              <a:buAutoNum type="arabicPeriod"/>
            </a:pPr>
            <a:r>
              <a:rPr lang="en-US" sz="3200" b="1">
                <a:latin typeface="Calibri" pitchFamily="34" charset="0"/>
              </a:rPr>
              <a:t>WHY? (P. Pypaert)</a:t>
            </a:r>
          </a:p>
          <a:p>
            <a:pPr marL="857250" lvl="1" indent="-457200">
              <a:spcBef>
                <a:spcPct val="20000"/>
              </a:spcBef>
              <a:buFont typeface="Arial" charset="0"/>
              <a:buChar char="–"/>
            </a:pPr>
            <a:r>
              <a:rPr lang="en-US" sz="2800" b="1">
                <a:latin typeface="Calibri" pitchFamily="34" charset="0"/>
              </a:rPr>
              <a:t>The UNESCO mandate</a:t>
            </a:r>
          </a:p>
          <a:p>
            <a:pPr marL="857250" lvl="1" indent="-457200">
              <a:spcBef>
                <a:spcPct val="20000"/>
              </a:spcBef>
              <a:buFont typeface="Arial" charset="0"/>
              <a:buChar char="–"/>
            </a:pPr>
            <a:r>
              <a:rPr lang="en-US" sz="2800" b="1">
                <a:latin typeface="Calibri" pitchFamily="34" charset="0"/>
              </a:rPr>
              <a:t>The Biosphere Reserves’ responsibility</a:t>
            </a:r>
          </a:p>
          <a:p>
            <a:pPr marL="609600" indent="-609600">
              <a:spcBef>
                <a:spcPct val="20000"/>
              </a:spcBef>
              <a:buFontTx/>
              <a:buAutoNum type="arabicPeriod"/>
            </a:pPr>
            <a:r>
              <a:rPr lang="en-US" sz="3200" b="1">
                <a:latin typeface="Calibri" pitchFamily="34" charset="0"/>
              </a:rPr>
              <a:t>HOW? (H. Gille)</a:t>
            </a:r>
          </a:p>
          <a:p>
            <a:pPr marL="857250" lvl="1" indent="-457200">
              <a:spcBef>
                <a:spcPct val="20000"/>
              </a:spcBef>
              <a:buFont typeface="Arial" charset="0"/>
              <a:buChar char="–"/>
            </a:pPr>
            <a:r>
              <a:rPr lang="en-US" sz="2800" b="1">
                <a:latin typeface="Calibri" pitchFamily="34" charset="0"/>
              </a:rPr>
              <a:t>The added value of a territorial approach to ESD</a:t>
            </a:r>
          </a:p>
          <a:p>
            <a:pPr marL="857250" lvl="1" indent="-457200">
              <a:spcBef>
                <a:spcPct val="20000"/>
              </a:spcBef>
              <a:buFont typeface="Arial" charset="0"/>
              <a:buChar char="–"/>
            </a:pPr>
            <a:r>
              <a:rPr lang="en-US" sz="2800" b="1">
                <a:latin typeface="Calibri" pitchFamily="34" charset="0"/>
              </a:rPr>
              <a:t>Providing a platform to ESD stakeholders for: </a:t>
            </a:r>
          </a:p>
          <a:p>
            <a:pPr marL="1257300" lvl="2" indent="-457200">
              <a:buFont typeface="Arial" charset="0"/>
              <a:buChar char="•"/>
            </a:pPr>
            <a:r>
              <a:rPr lang="en-US" sz="2400" b="1">
                <a:latin typeface="Calibri" pitchFamily="34" charset="0"/>
              </a:rPr>
              <a:t>Planning</a:t>
            </a:r>
          </a:p>
          <a:p>
            <a:pPr marL="1257300" lvl="2" indent="-457200">
              <a:buFont typeface="Arial" charset="0"/>
              <a:buChar char="•"/>
            </a:pPr>
            <a:r>
              <a:rPr lang="en-US" sz="2400" b="1">
                <a:latin typeface="Calibri" pitchFamily="34" charset="0"/>
              </a:rPr>
              <a:t>Implementing</a:t>
            </a:r>
          </a:p>
          <a:p>
            <a:pPr marL="1257300" lvl="2" indent="-457200">
              <a:buFont typeface="Arial" charset="0"/>
              <a:buChar char="•"/>
            </a:pPr>
            <a:r>
              <a:rPr lang="en-US" sz="2400" b="1">
                <a:latin typeface="Calibri" pitchFamily="34" charset="0"/>
              </a:rPr>
              <a:t>Assessing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45058"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Before starting: </a:t>
            </a:r>
            <a:r>
              <a:rPr lang="en-GB" sz="2800" b="1">
                <a:solidFill>
                  <a:srgbClr val="FF0000"/>
                </a:solidFill>
                <a:latin typeface="Calibri" pitchFamily="34" charset="0"/>
              </a:rPr>
              <a:t>The Training of Trainers - Immersion</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The training session addressed to ESD stakeholders will answer the following question: How to build up the most adequate immersion phase according to participants? </a:t>
            </a:r>
            <a:r>
              <a:rPr lang="en-US" sz="2000" dirty="0" smtClean="0"/>
              <a:t>How to grasp the different aspect of an issue in </a:t>
            </a:r>
            <a:r>
              <a:rPr lang="en-US" sz="2000" dirty="0"/>
              <a:t>the field, on the ground, through field work, through the contact with resource people, local actors, through partnership between BRs? </a:t>
            </a:r>
            <a:r>
              <a:rPr lang="en-US" sz="2000" dirty="0" smtClean="0"/>
              <a:t> (</a:t>
            </a:r>
            <a:r>
              <a:rPr lang="en-US" sz="2000" i="1" dirty="0" smtClean="0">
                <a:solidFill>
                  <a:srgbClr val="FF0000"/>
                </a:solidFill>
              </a:rPr>
              <a:t>example of pastoral activity</a:t>
            </a:r>
            <a:r>
              <a:rPr lang="en-US" sz="2000" dirty="0" smtClean="0"/>
              <a:t>) </a:t>
            </a:r>
            <a:endParaRPr lang="en-US" sz="2000" dirty="0"/>
          </a:p>
          <a:p>
            <a:pPr fontAlgn="auto">
              <a:spcAft>
                <a:spcPts val="0"/>
              </a:spcAft>
              <a:defRPr/>
            </a:pPr>
            <a:r>
              <a:rPr lang="en-US" sz="2000" dirty="0"/>
              <a:t>Which field </a:t>
            </a:r>
            <a:r>
              <a:rPr lang="en-US" sz="2000" dirty="0" smtClean="0"/>
              <a:t>visits?</a:t>
            </a:r>
          </a:p>
          <a:p>
            <a:pPr fontAlgn="auto">
              <a:spcAft>
                <a:spcPts val="0"/>
              </a:spcAft>
              <a:defRPr/>
            </a:pPr>
            <a:r>
              <a:rPr lang="en-US" sz="2000" dirty="0" smtClean="0"/>
              <a:t>What </a:t>
            </a:r>
            <a:r>
              <a:rPr lang="en-US" sz="2000" dirty="0"/>
              <a:t>precise knowledge to transmit via which stakeholder or speaker</a:t>
            </a:r>
            <a:r>
              <a:rPr lang="en-US" sz="2000" dirty="0" smtClean="0"/>
              <a:t>?</a:t>
            </a:r>
          </a:p>
          <a:p>
            <a:pPr fontAlgn="auto">
              <a:spcAft>
                <a:spcPts val="0"/>
              </a:spcAft>
              <a:defRPr/>
            </a:pPr>
            <a:r>
              <a:rPr lang="en-US" sz="2000" dirty="0" smtClean="0"/>
              <a:t>Which </a:t>
            </a:r>
            <a:r>
              <a:rPr lang="en-US" sz="2000" dirty="0"/>
              <a:t>cross-disciplinary background must he/she </a:t>
            </a:r>
            <a:r>
              <a:rPr lang="en-US" sz="2000" dirty="0" smtClean="0"/>
              <a:t>show and transmit? </a:t>
            </a:r>
          </a:p>
          <a:p>
            <a:pPr fontAlgn="auto">
              <a:spcAft>
                <a:spcPts val="0"/>
              </a:spcAft>
              <a:defRPr/>
            </a:pPr>
            <a:r>
              <a:rPr lang="en-US" sz="2000" dirty="0" smtClean="0"/>
              <a:t>How </a:t>
            </a:r>
            <a:r>
              <a:rPr lang="en-US" sz="2000" dirty="0"/>
              <a:t>to show links between ecosystem diversity and ecosystem productivity</a:t>
            </a:r>
            <a:r>
              <a:rPr lang="en-US" sz="2000" dirty="0" smtClean="0"/>
              <a:t>?</a:t>
            </a:r>
          </a:p>
          <a:p>
            <a:pPr fontAlgn="auto">
              <a:spcAft>
                <a:spcPts val="0"/>
              </a:spcAft>
              <a:defRPr/>
            </a:pPr>
            <a:r>
              <a:rPr lang="en-US" sz="2000" dirty="0"/>
              <a:t>Which know-how to be transmitted in the context of our chosen examples? </a:t>
            </a:r>
            <a:endParaRPr lang="en-US" sz="2000" dirty="0" smtClean="0"/>
          </a:p>
          <a:p>
            <a:pPr fontAlgn="auto">
              <a:spcAft>
                <a:spcPts val="0"/>
              </a:spcAft>
              <a:defRPr/>
            </a:pPr>
            <a:r>
              <a:rPr lang="en-US" sz="2000" dirty="0"/>
              <a:t>What collective and interactive exercises to be designed within </a:t>
            </a:r>
            <a:r>
              <a:rPr lang="en-US" sz="2000" dirty="0" smtClean="0"/>
              <a:t>the activity?</a:t>
            </a:r>
          </a:p>
          <a:p>
            <a:pPr fontAlgn="auto">
              <a:spcAft>
                <a:spcPts val="0"/>
              </a:spcAft>
              <a:defRPr/>
            </a:pPr>
            <a:r>
              <a:rPr lang="en-US" sz="2000" dirty="0" smtClean="0"/>
              <a:t>Which indicators to select and use, which “scientific translator” to contact?</a:t>
            </a: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47106"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Before starting: </a:t>
            </a:r>
            <a:r>
              <a:rPr lang="en-GB" sz="2800" b="1">
                <a:solidFill>
                  <a:srgbClr val="FF0000"/>
                </a:solidFill>
                <a:latin typeface="Calibri" pitchFamily="34" charset="0"/>
              </a:rPr>
              <a:t>The Training of Trainers - Action</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The training </a:t>
            </a:r>
            <a:r>
              <a:rPr lang="en-US" sz="2000" dirty="0" smtClean="0"/>
              <a:t>session </a:t>
            </a:r>
            <a:r>
              <a:rPr lang="en-US" sz="2000" dirty="0"/>
              <a:t>will show that an action phase will develop differently according to the different contexts and levels of the ESD activity in the BR as learning structure. </a:t>
            </a:r>
            <a:r>
              <a:rPr lang="en-US" sz="2000" dirty="0" smtClean="0"/>
              <a:t>What </a:t>
            </a:r>
            <a:r>
              <a:rPr lang="en-US" sz="2000" dirty="0"/>
              <a:t>could be an effective action phase? (</a:t>
            </a:r>
            <a:r>
              <a:rPr lang="en-US" sz="2000" i="1" dirty="0" smtClean="0">
                <a:solidFill>
                  <a:srgbClr val="FF0000"/>
                </a:solidFill>
              </a:rPr>
              <a:t>example of pastoral activity</a:t>
            </a:r>
            <a:r>
              <a:rPr lang="en-US" sz="2000" dirty="0" smtClean="0"/>
              <a:t>) </a:t>
            </a:r>
            <a:endParaRPr lang="en-US" sz="2000" dirty="0"/>
          </a:p>
          <a:p>
            <a:pPr fontAlgn="auto">
              <a:spcAft>
                <a:spcPts val="0"/>
              </a:spcAft>
              <a:defRPr/>
            </a:pPr>
            <a:r>
              <a:rPr lang="en-US" sz="2000" b="1" dirty="0" smtClean="0">
                <a:solidFill>
                  <a:srgbClr val="FF0000"/>
                </a:solidFill>
              </a:rPr>
              <a:t>Producing </a:t>
            </a:r>
            <a:r>
              <a:rPr lang="en-US" sz="2000" b="1" dirty="0">
                <a:solidFill>
                  <a:srgbClr val="FF0000"/>
                </a:solidFill>
              </a:rPr>
              <a:t>an exhibition</a:t>
            </a:r>
            <a:r>
              <a:rPr lang="en-US" sz="2000" dirty="0"/>
              <a:t> on what has been learned about </a:t>
            </a:r>
            <a:r>
              <a:rPr lang="en-US" sz="2000" dirty="0" smtClean="0"/>
              <a:t>a specific activity,  making </a:t>
            </a:r>
            <a:r>
              <a:rPr lang="en-US" sz="2000" dirty="0"/>
              <a:t>best use of the acquired know-how and skills, showing technical </a:t>
            </a:r>
            <a:r>
              <a:rPr lang="en-US" sz="2000" dirty="0" smtClean="0"/>
              <a:t>documents, </a:t>
            </a:r>
            <a:r>
              <a:rPr lang="en-US" sz="2000" dirty="0"/>
              <a:t>highlighting their results, showing pictures of the meetings, introducing films about role-play, interviews, field work, </a:t>
            </a:r>
            <a:r>
              <a:rPr lang="en-US" sz="2000" dirty="0" smtClean="0"/>
              <a:t>etc…</a:t>
            </a:r>
          </a:p>
          <a:p>
            <a:pPr fontAlgn="auto">
              <a:spcAft>
                <a:spcPts val="0"/>
              </a:spcAft>
              <a:defRPr/>
            </a:pPr>
            <a:r>
              <a:rPr lang="en-US" sz="2000" b="1" dirty="0" smtClean="0">
                <a:solidFill>
                  <a:srgbClr val="FF0000"/>
                </a:solidFill>
              </a:rPr>
              <a:t>Conducting </a:t>
            </a:r>
            <a:r>
              <a:rPr lang="en-US" sz="2000" b="1" dirty="0">
                <a:solidFill>
                  <a:srgbClr val="FF0000"/>
                </a:solidFill>
              </a:rPr>
              <a:t>an awareness campaign</a:t>
            </a:r>
            <a:r>
              <a:rPr lang="en-US" sz="2000" dirty="0"/>
              <a:t> on informing about the global situation of </a:t>
            </a:r>
            <a:r>
              <a:rPr lang="en-US" sz="2000" dirty="0" smtClean="0"/>
              <a:t>a particular issue/product, the </a:t>
            </a:r>
            <a:r>
              <a:rPr lang="en-US" sz="2000" dirty="0"/>
              <a:t>impacts of consumption, </a:t>
            </a:r>
            <a:r>
              <a:rPr lang="en-US" sz="2000" dirty="0" smtClean="0"/>
              <a:t>behaviors, monitoring </a:t>
            </a:r>
            <a:r>
              <a:rPr lang="en-US" sz="2000" dirty="0"/>
              <a:t>and highlighting their positive </a:t>
            </a:r>
            <a:r>
              <a:rPr lang="en-US" sz="2000" dirty="0" smtClean="0"/>
              <a:t>impacts…</a:t>
            </a:r>
          </a:p>
          <a:p>
            <a:pPr fontAlgn="auto">
              <a:spcAft>
                <a:spcPts val="0"/>
              </a:spcAft>
              <a:defRPr/>
            </a:pPr>
            <a:r>
              <a:rPr lang="en-US" sz="2000" dirty="0"/>
              <a:t>In a </a:t>
            </a:r>
            <a:r>
              <a:rPr lang="en-US" sz="2000" b="1" dirty="0">
                <a:solidFill>
                  <a:srgbClr val="FF0000"/>
                </a:solidFill>
              </a:rPr>
              <a:t>professional context</a:t>
            </a:r>
            <a:r>
              <a:rPr lang="en-US" sz="2000" dirty="0"/>
              <a:t>, </a:t>
            </a:r>
            <a:r>
              <a:rPr lang="en-US" sz="2000" dirty="0" smtClean="0"/>
              <a:t>laying </a:t>
            </a:r>
            <a:r>
              <a:rPr lang="en-US" sz="2000" dirty="0"/>
              <a:t>the basis of a new management </a:t>
            </a:r>
            <a:r>
              <a:rPr lang="en-US" sz="2000" dirty="0" smtClean="0"/>
              <a:t>experience: what </a:t>
            </a:r>
            <a:r>
              <a:rPr lang="en-US" sz="2000" dirty="0"/>
              <a:t>management </a:t>
            </a:r>
            <a:r>
              <a:rPr lang="en-US" sz="2000" dirty="0" smtClean="0"/>
              <a:t>measures? </a:t>
            </a:r>
            <a:r>
              <a:rPr lang="en-US" sz="2000" dirty="0"/>
              <a:t>On what perimeter</a:t>
            </a:r>
            <a:r>
              <a:rPr lang="en-US" sz="2000" dirty="0" smtClean="0"/>
              <a:t>? </a:t>
            </a:r>
            <a:r>
              <a:rPr lang="en-US" sz="2000" dirty="0"/>
              <a:t>What monitoring? </a:t>
            </a:r>
            <a:r>
              <a:rPr lang="en-US" sz="2000" dirty="0" smtClean="0"/>
              <a:t>Etc.</a:t>
            </a:r>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49154"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Before starting: </a:t>
            </a:r>
            <a:r>
              <a:rPr lang="en-GB" sz="2800" b="1">
                <a:solidFill>
                  <a:srgbClr val="FF0000"/>
                </a:solidFill>
                <a:latin typeface="Calibri" pitchFamily="34" charset="0"/>
              </a:rPr>
              <a:t>The Training of Trainers - Evaluation</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The training </a:t>
            </a:r>
            <a:r>
              <a:rPr lang="en-US" sz="2000" dirty="0" smtClean="0"/>
              <a:t>session could not conclude without considering evaluation processes, on:</a:t>
            </a:r>
          </a:p>
          <a:p>
            <a:pPr fontAlgn="auto">
              <a:spcAft>
                <a:spcPts val="0"/>
              </a:spcAft>
              <a:defRPr/>
            </a:pPr>
            <a:r>
              <a:rPr lang="en-US" sz="2000" b="1" dirty="0" smtClean="0">
                <a:solidFill>
                  <a:srgbClr val="FF0000"/>
                </a:solidFill>
              </a:rPr>
              <a:t>Inputs</a:t>
            </a:r>
            <a:r>
              <a:rPr lang="en-US" sz="2000" dirty="0" smtClean="0"/>
              <a:t>: the </a:t>
            </a:r>
            <a:r>
              <a:rPr lang="en-US" sz="2000" dirty="0"/>
              <a:t>quality of activities proposed, </a:t>
            </a:r>
            <a:r>
              <a:rPr lang="en-US" sz="2000" dirty="0" smtClean="0"/>
              <a:t>do they allow meeting </a:t>
            </a:r>
            <a:r>
              <a:rPr lang="en-US" sz="2000" dirty="0"/>
              <a:t>the objectives</a:t>
            </a:r>
            <a:r>
              <a:rPr lang="en-US" sz="2000" dirty="0" smtClean="0"/>
              <a:t>?</a:t>
            </a:r>
          </a:p>
          <a:p>
            <a:pPr fontAlgn="auto">
              <a:spcAft>
                <a:spcPts val="0"/>
              </a:spcAft>
              <a:defRPr/>
            </a:pPr>
            <a:r>
              <a:rPr lang="en-US" sz="2000" b="1" dirty="0" smtClean="0">
                <a:solidFill>
                  <a:srgbClr val="FF0000"/>
                </a:solidFill>
              </a:rPr>
              <a:t>Outputs</a:t>
            </a:r>
            <a:r>
              <a:rPr lang="en-US" sz="2000" dirty="0" smtClean="0"/>
              <a:t>: the </a:t>
            </a:r>
            <a:r>
              <a:rPr lang="en-US" sz="2000" dirty="0"/>
              <a:t>production from </a:t>
            </a:r>
            <a:r>
              <a:rPr lang="en-US" sz="2000" dirty="0" smtClean="0"/>
              <a:t>participants, which impacts in </a:t>
            </a:r>
            <a:r>
              <a:rPr lang="en-US" sz="2000" dirty="0"/>
              <a:t>the </a:t>
            </a:r>
            <a:r>
              <a:rPr lang="en-US" sz="2000" dirty="0" smtClean="0"/>
              <a:t>field/territory, </a:t>
            </a:r>
            <a:r>
              <a:rPr lang="en-US" sz="2000" dirty="0"/>
              <a:t>on themselves, in the </a:t>
            </a:r>
            <a:r>
              <a:rPr lang="en-US" sz="2000" dirty="0" smtClean="0"/>
              <a:t>society? But also what has been learned: which is the progress of the participants?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51202"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PLANNING phase:</a:t>
            </a:r>
            <a:endParaRPr lang="en-GB" sz="2800" b="1" i="1">
              <a:latin typeface="Calibri" pitchFamily="34" charset="0"/>
            </a:endParaRPr>
          </a:p>
        </p:txBody>
      </p:sp>
      <p:sp>
        <p:nvSpPr>
          <p:cNvPr id="9" name="Subtitle 2"/>
          <p:cNvSpPr txBox="1">
            <a:spLocks/>
          </p:cNvSpPr>
          <p:nvPr/>
        </p:nvSpPr>
        <p:spPr>
          <a:xfrm>
            <a:off x="349322" y="2060848"/>
            <a:ext cx="8471149" cy="4354388"/>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2000" dirty="0" smtClean="0"/>
              <a:t>BRs should be structures helping building ESD, providing with concrete tools to support and accompany ESD stakeholders /practitioners initiatives, through: </a:t>
            </a:r>
          </a:p>
          <a:p>
            <a:pPr fontAlgn="auto">
              <a:spcAft>
                <a:spcPts val="0"/>
              </a:spcAft>
              <a:defRPr/>
            </a:pPr>
            <a:r>
              <a:rPr lang="en-GB" sz="2000" dirty="0" smtClean="0"/>
              <a:t>A </a:t>
            </a:r>
            <a:r>
              <a:rPr lang="en-GB" sz="2000" dirty="0"/>
              <a:t>"</a:t>
            </a:r>
            <a:r>
              <a:rPr lang="en-GB" sz="2000" b="1" dirty="0" smtClean="0"/>
              <a:t>dedicated person</a:t>
            </a:r>
            <a:r>
              <a:rPr lang="en-GB" sz="2000" dirty="0" smtClean="0"/>
              <a:t>“, a pedagogical coordinator who can guide the project holder through building his project, recording the project intentions, dealing with agreements, helping choose the best action frameworks, orienting towards key local actors, etc</a:t>
            </a:r>
            <a:r>
              <a:rPr lang="en-GB" sz="2000" dirty="0"/>
              <a:t>.</a:t>
            </a:r>
            <a:r>
              <a:rPr lang="en-GB" sz="2000" dirty="0" smtClean="0"/>
              <a:t> </a:t>
            </a:r>
          </a:p>
          <a:p>
            <a:pPr fontAlgn="auto">
              <a:spcAft>
                <a:spcPts val="0"/>
              </a:spcAft>
              <a:defRPr/>
            </a:pPr>
            <a:r>
              <a:rPr lang="en-GB" sz="2000" b="1" dirty="0" smtClean="0"/>
              <a:t>Guidance documents </a:t>
            </a:r>
            <a:r>
              <a:rPr lang="en-GB" sz="2000" dirty="0" smtClean="0"/>
              <a:t>such as the Guiding Sheets which works as support document  for the development of ESD possibly without further assistance from the BR but also proposing further steps of collaboration  with the BR, working as "entrance gates" to the BR offer.</a:t>
            </a:r>
          </a:p>
          <a:p>
            <a:pPr fontAlgn="auto">
              <a:spcAft>
                <a:spcPts val="0"/>
              </a:spcAft>
              <a:defRPr/>
            </a:pPr>
            <a:r>
              <a:rPr lang="en-GB" sz="2000" dirty="0" smtClean="0"/>
              <a:t>A proper organization of the BR‘s offer on the </a:t>
            </a:r>
            <a:r>
              <a:rPr lang="en-GB" sz="2000" b="1" dirty="0" smtClean="0"/>
              <a:t>BR‘s web-site </a:t>
            </a:r>
            <a:r>
              <a:rPr lang="en-GB" sz="2000" dirty="0" smtClean="0"/>
              <a:t>through a multi-scaled offer from information and guidance to implementation, assessment, and an offer of training for trainers.</a:t>
            </a:r>
          </a:p>
          <a:p>
            <a:pPr fontAlgn="auto">
              <a:spcAft>
                <a:spcPts val="0"/>
              </a:spcAft>
              <a:defRPr/>
            </a:pP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
        <p:nvSpPr>
          <p:cNvPr id="3" name="Rounded Rectangle 2">
            <a:hlinkClick r:id="rId3" action="ppaction://hlinkfile"/>
          </p:cNvPr>
          <p:cNvSpPr/>
          <p:nvPr/>
        </p:nvSpPr>
        <p:spPr>
          <a:xfrm>
            <a:off x="5580063" y="4986338"/>
            <a:ext cx="1871662"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EXAMPLE</a:t>
            </a:r>
            <a:endParaRPr lang="it-IT"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53250"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PLANNING phase: </a:t>
            </a:r>
            <a:r>
              <a:rPr lang="en-GB" sz="2800" b="1">
                <a:solidFill>
                  <a:srgbClr val="FF0000"/>
                </a:solidFill>
                <a:latin typeface="Calibri" pitchFamily="34" charset="0"/>
              </a:rPr>
              <a:t>The Guiding Sheets</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noFill/>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Guiding sheets are didactic tools and provide ESD stakeholders with the methodological elements for applying the inter-disciplinary approach of ESD through their projects by using the BR. </a:t>
            </a:r>
          </a:p>
          <a:p>
            <a:pPr marL="457200" indent="-457200" fontAlgn="auto">
              <a:spcAft>
                <a:spcPts val="0"/>
              </a:spcAft>
              <a:buFont typeface="+mj-lt"/>
              <a:buAutoNum type="arabicPeriod"/>
              <a:defRPr/>
            </a:pPr>
            <a:r>
              <a:rPr lang="en-US" sz="2000" dirty="0" smtClean="0"/>
              <a:t>They </a:t>
            </a:r>
            <a:r>
              <a:rPr lang="en-US" sz="2000" dirty="0"/>
              <a:t>recall the </a:t>
            </a:r>
            <a:r>
              <a:rPr lang="en-US" sz="2000" b="1" dirty="0">
                <a:solidFill>
                  <a:srgbClr val="FF0000"/>
                </a:solidFill>
              </a:rPr>
              <a:t>BR priority issues </a:t>
            </a:r>
            <a:r>
              <a:rPr lang="en-US" sz="2000" dirty="0"/>
              <a:t>in conservation, research and monitoring </a:t>
            </a:r>
            <a:r>
              <a:rPr lang="en-US" sz="2000" dirty="0" smtClean="0"/>
              <a:t>(as defined </a:t>
            </a:r>
            <a:r>
              <a:rPr lang="en-US" sz="2000" dirty="0"/>
              <a:t>by the </a:t>
            </a:r>
            <a:r>
              <a:rPr lang="en-US" sz="2000" dirty="0" smtClean="0"/>
              <a:t>MP);</a:t>
            </a:r>
            <a:endParaRPr lang="en-US" sz="2000" dirty="0"/>
          </a:p>
          <a:p>
            <a:pPr marL="457200" indent="-457200" fontAlgn="auto">
              <a:spcAft>
                <a:spcPts val="0"/>
              </a:spcAft>
              <a:buFont typeface="+mj-lt"/>
              <a:buAutoNum type="arabicPeriod"/>
              <a:defRPr/>
            </a:pPr>
            <a:r>
              <a:rPr lang="en-US" sz="2000" dirty="0" smtClean="0"/>
              <a:t>They </a:t>
            </a:r>
            <a:r>
              <a:rPr lang="en-US" sz="2000" dirty="0"/>
              <a:t>derive </a:t>
            </a:r>
            <a:r>
              <a:rPr lang="en-US" sz="2000" b="1" dirty="0">
                <a:solidFill>
                  <a:srgbClr val="FF0000"/>
                </a:solidFill>
              </a:rPr>
              <a:t>broad topics </a:t>
            </a:r>
            <a:r>
              <a:rPr lang="en-US" sz="2000" dirty="0"/>
              <a:t>from these </a:t>
            </a:r>
            <a:r>
              <a:rPr lang="en-US" sz="2000" dirty="0" smtClean="0"/>
              <a:t>priorities and </a:t>
            </a:r>
            <a:r>
              <a:rPr lang="en-US" sz="2000" dirty="0"/>
              <a:t>present them thematically;</a:t>
            </a:r>
          </a:p>
          <a:p>
            <a:pPr marL="457200" indent="-457200" fontAlgn="auto">
              <a:spcAft>
                <a:spcPts val="0"/>
              </a:spcAft>
              <a:buFont typeface="+mj-lt"/>
              <a:buAutoNum type="arabicPeriod"/>
              <a:defRPr/>
            </a:pPr>
            <a:r>
              <a:rPr lang="en-US" sz="2000" dirty="0" smtClean="0"/>
              <a:t>They </a:t>
            </a:r>
            <a:r>
              <a:rPr lang="en-US" sz="2000" dirty="0"/>
              <a:t>select a choice of </a:t>
            </a:r>
            <a:r>
              <a:rPr lang="en-US" sz="2000" b="1" dirty="0">
                <a:solidFill>
                  <a:srgbClr val="FF0000"/>
                </a:solidFill>
              </a:rPr>
              <a:t>dynamic themes </a:t>
            </a:r>
            <a:r>
              <a:rPr lang="en-US" sz="2000" dirty="0"/>
              <a:t>within the chosen topic in direct relation with the MP priority issues (so they anchor the themes in the local environment situation);</a:t>
            </a:r>
          </a:p>
          <a:p>
            <a:pPr marL="457200" indent="-457200" fontAlgn="auto">
              <a:spcAft>
                <a:spcPts val="0"/>
              </a:spcAft>
              <a:buFont typeface="+mj-lt"/>
              <a:buAutoNum type="arabicPeriod"/>
              <a:defRPr/>
            </a:pPr>
            <a:r>
              <a:rPr lang="en-US" sz="2000" dirty="0" smtClean="0"/>
              <a:t>They </a:t>
            </a:r>
            <a:r>
              <a:rPr lang="en-US" sz="2000" dirty="0"/>
              <a:t>make suggestions of further anchoring of the themes in </a:t>
            </a:r>
            <a:r>
              <a:rPr lang="en-US" sz="2000" b="1" dirty="0">
                <a:solidFill>
                  <a:srgbClr val="FF0000"/>
                </a:solidFill>
              </a:rPr>
              <a:t>local situation </a:t>
            </a:r>
            <a:r>
              <a:rPr lang="en-US" sz="2000" dirty="0"/>
              <a:t>(focus on specific places within the zoning system, on local conflicts of use</a:t>
            </a:r>
            <a:r>
              <a:rPr lang="en-US" sz="2000" dirty="0" smtClean="0"/>
              <a:t>…);</a:t>
            </a:r>
            <a:endParaRPr lang="en-U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55298"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PLANNING phase: </a:t>
            </a:r>
            <a:r>
              <a:rPr lang="en-GB" sz="2800" b="1">
                <a:solidFill>
                  <a:srgbClr val="FF0000"/>
                </a:solidFill>
                <a:latin typeface="Calibri" pitchFamily="34" charset="0"/>
              </a:rPr>
              <a:t>The Guiding Sheets</a:t>
            </a:r>
            <a:endParaRPr lang="en-GB" sz="2800" b="1" i="1">
              <a:solidFill>
                <a:srgbClr val="FF0000"/>
              </a:solidFill>
              <a:latin typeface="Calibri" pitchFamily="34" charset="0"/>
            </a:endParaRP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Guiding sheets are didactic tools and provide ESD stakeholders with the methodological elements for applying the inter-disciplinary approach of ESD through their projects by using the BR. </a:t>
            </a:r>
          </a:p>
          <a:p>
            <a:pPr marL="457200" indent="-457200" fontAlgn="auto">
              <a:spcAft>
                <a:spcPts val="0"/>
              </a:spcAft>
              <a:buFont typeface="+mj-lt"/>
              <a:buAutoNum type="arabicPeriod" startAt="5"/>
              <a:defRPr/>
            </a:pPr>
            <a:r>
              <a:rPr lang="en-US" sz="2000" dirty="0"/>
              <a:t>They specify the </a:t>
            </a:r>
            <a:r>
              <a:rPr lang="en-US" sz="2000" b="1" dirty="0">
                <a:solidFill>
                  <a:srgbClr val="FF0000"/>
                </a:solidFill>
              </a:rPr>
              <a:t>inter-disciplinary background </a:t>
            </a:r>
            <a:r>
              <a:rPr lang="en-US" sz="2000" dirty="0"/>
              <a:t>which is recommended in order to tackle the topic (required competencies);</a:t>
            </a:r>
          </a:p>
          <a:p>
            <a:pPr marL="457200" indent="-457200" fontAlgn="auto">
              <a:spcAft>
                <a:spcPts val="0"/>
              </a:spcAft>
              <a:buFont typeface="+mj-lt"/>
              <a:buAutoNum type="arabicPeriod" startAt="5"/>
              <a:defRPr/>
            </a:pPr>
            <a:r>
              <a:rPr lang="en-US" sz="2000" dirty="0" smtClean="0"/>
              <a:t>They </a:t>
            </a:r>
            <a:r>
              <a:rPr lang="en-US" sz="2000" dirty="0"/>
              <a:t>suggest possible hints for development of the activities (</a:t>
            </a:r>
            <a:r>
              <a:rPr lang="en-US" sz="2000" b="1" dirty="0">
                <a:solidFill>
                  <a:srgbClr val="FF0000"/>
                </a:solidFill>
              </a:rPr>
              <a:t>action phases</a:t>
            </a:r>
            <a:r>
              <a:rPr lang="en-US" sz="2000" dirty="0"/>
              <a:t>);</a:t>
            </a:r>
          </a:p>
          <a:p>
            <a:pPr marL="457200" indent="-457200" fontAlgn="auto">
              <a:spcAft>
                <a:spcPts val="0"/>
              </a:spcAft>
              <a:buFont typeface="+mj-lt"/>
              <a:buAutoNum type="arabicPeriod" startAt="5"/>
              <a:defRPr/>
            </a:pPr>
            <a:r>
              <a:rPr lang="en-US" sz="2000" dirty="0" smtClean="0"/>
              <a:t>They </a:t>
            </a:r>
            <a:r>
              <a:rPr lang="en-US" sz="2000" dirty="0"/>
              <a:t>guide towards the BR’s offer of </a:t>
            </a:r>
            <a:r>
              <a:rPr lang="en-US" sz="2000" b="1" dirty="0">
                <a:solidFill>
                  <a:srgbClr val="FF0000"/>
                </a:solidFill>
              </a:rPr>
              <a:t>cycle of interventions</a:t>
            </a:r>
            <a:r>
              <a:rPr lang="en-US" sz="2000" dirty="0"/>
              <a:t>; what the BR can propose?</a:t>
            </a:r>
          </a:p>
          <a:p>
            <a:pPr marL="457200" indent="-457200" fontAlgn="auto">
              <a:spcAft>
                <a:spcPts val="0"/>
              </a:spcAft>
              <a:buFont typeface="+mj-lt"/>
              <a:buAutoNum type="arabicPeriod" startAt="5"/>
              <a:defRPr/>
            </a:pPr>
            <a:r>
              <a:rPr lang="en-US" sz="2000" dirty="0" smtClean="0"/>
              <a:t>They </a:t>
            </a:r>
            <a:r>
              <a:rPr lang="en-US" sz="2000" dirty="0"/>
              <a:t>specify the </a:t>
            </a:r>
            <a:r>
              <a:rPr lang="en-US" sz="2000" b="1" dirty="0">
                <a:solidFill>
                  <a:srgbClr val="FF0000"/>
                </a:solidFill>
              </a:rPr>
              <a:t>commitment</a:t>
            </a:r>
            <a:r>
              <a:rPr lang="en-US" sz="2000" dirty="0">
                <a:solidFill>
                  <a:srgbClr val="FF0000"/>
                </a:solidFill>
              </a:rPr>
              <a:t> </a:t>
            </a:r>
            <a:r>
              <a:rPr lang="en-US" sz="2000" dirty="0"/>
              <a:t>expected from the project holder. </a:t>
            </a:r>
          </a:p>
          <a:p>
            <a:pPr marL="457200" indent="-457200" fontAlgn="auto">
              <a:spcAft>
                <a:spcPts val="0"/>
              </a:spcAft>
              <a:buFont typeface="+mj-lt"/>
              <a:buAutoNum type="arabicPeriod" startAt="5"/>
              <a:defRPr/>
            </a:pPr>
            <a:endParaRPr lang="en-US" sz="20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57346"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IMPLEMENTATION phase:</a:t>
            </a:r>
            <a:endParaRPr lang="en-GB" sz="2800" b="1" i="1">
              <a:latin typeface="Calibri" pitchFamily="34" charset="0"/>
            </a:endParaRPr>
          </a:p>
        </p:txBody>
      </p:sp>
      <p:sp>
        <p:nvSpPr>
          <p:cNvPr id="9" name="Subtitle 2"/>
          <p:cNvSpPr txBox="1">
            <a:spLocks/>
          </p:cNvSpPr>
          <p:nvPr/>
        </p:nvSpPr>
        <p:spPr>
          <a:xfrm>
            <a:off x="349322" y="2060848"/>
            <a:ext cx="8471149" cy="4354388"/>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2000" dirty="0" smtClean="0"/>
              <a:t>BRs should be structures helping implementing ESD, providing with concrete tools to support and accompany ESD stakeholders /practitioners in preparing and achieving their activity in the field all through their “immersion” and “action” phases. These tools concern first: </a:t>
            </a:r>
          </a:p>
          <a:p>
            <a:pPr fontAlgn="auto">
              <a:spcAft>
                <a:spcPts val="0"/>
              </a:spcAft>
              <a:defRPr/>
            </a:pPr>
            <a:r>
              <a:rPr lang="en-GB" sz="2000" dirty="0" smtClean="0"/>
              <a:t>The possibility to embed, to fit ESD activities into the context of existing SD projects, technical operations, concrete SD actions conducted by the BR on the territory. ESD stakeholders will benefit from BRs having efficiently developed their territorial assets and tools through their SD actions (like an efficient mapping system, efficient inter-BR cooperation, efficient translation of research results into trends, indicators, databanks...).</a:t>
            </a:r>
          </a:p>
          <a:p>
            <a:pPr fontAlgn="auto">
              <a:spcAft>
                <a:spcPts val="0"/>
              </a:spcAft>
              <a:defRPr/>
            </a:pPr>
            <a:r>
              <a:rPr lang="en-US" sz="2000" dirty="0"/>
              <a:t>The possibility to rely on BRs </a:t>
            </a:r>
            <a:r>
              <a:rPr lang="en-US" sz="2000" dirty="0" smtClean="0"/>
              <a:t>to </a:t>
            </a:r>
            <a:r>
              <a:rPr lang="en-US" sz="2000" dirty="0"/>
              <a:t>be a permanent advisor, even a trainer,  in organizing the immersion phase, </a:t>
            </a:r>
            <a:r>
              <a:rPr lang="en-US" sz="2000" dirty="0" smtClean="0"/>
              <a:t>helping </a:t>
            </a:r>
            <a:r>
              <a:rPr lang="en-US" sz="2000" dirty="0"/>
              <a:t>precise the issue raised by a </a:t>
            </a:r>
            <a:r>
              <a:rPr lang="en-US" sz="2000" dirty="0" smtClean="0"/>
              <a:t>question, anchoring </a:t>
            </a:r>
            <a:r>
              <a:rPr lang="en-US" sz="2000" dirty="0"/>
              <a:t>an issue </a:t>
            </a:r>
            <a:r>
              <a:rPr lang="en-US" sz="2000" dirty="0" smtClean="0"/>
              <a:t>locally, identifying conflict of uses, etc.</a:t>
            </a: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59394"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IMPLEMENTATION phase:</a:t>
            </a:r>
            <a:endParaRPr lang="en-GB" sz="2800" b="1" i="1">
              <a:latin typeface="Calibri" pitchFamily="34" charset="0"/>
            </a:endParaRPr>
          </a:p>
        </p:txBody>
      </p:sp>
      <p:sp>
        <p:nvSpPr>
          <p:cNvPr id="9" name="Subtitle 2"/>
          <p:cNvSpPr txBox="1">
            <a:spLocks/>
          </p:cNvSpPr>
          <p:nvPr/>
        </p:nvSpPr>
        <p:spPr>
          <a:xfrm>
            <a:off x="349322" y="2060848"/>
            <a:ext cx="8471149" cy="4354388"/>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2000" dirty="0" smtClean="0"/>
              <a:t>BRs should also advise ESD stakeholders /practitioners in identifying and selecting </a:t>
            </a:r>
            <a:r>
              <a:rPr lang="en-US" sz="2000" dirty="0" smtClean="0"/>
              <a:t>which </a:t>
            </a:r>
            <a:r>
              <a:rPr lang="en-US" sz="2000" dirty="0"/>
              <a:t>resource people to contact on such or such </a:t>
            </a:r>
            <a:r>
              <a:rPr lang="en-US" sz="2000" dirty="0" smtClean="0"/>
              <a:t>aspects, among the following three main categories: </a:t>
            </a:r>
            <a:endParaRPr lang="en-US" sz="2000" dirty="0"/>
          </a:p>
          <a:p>
            <a:pPr fontAlgn="auto">
              <a:spcAft>
                <a:spcPts val="0"/>
              </a:spcAft>
              <a:defRPr/>
            </a:pPr>
            <a:r>
              <a:rPr lang="en-US" sz="2000" dirty="0" smtClean="0"/>
              <a:t>The existing </a:t>
            </a:r>
            <a:r>
              <a:rPr lang="en-US" sz="2000" dirty="0"/>
              <a:t>network of collaborators, from  “</a:t>
            </a:r>
            <a:r>
              <a:rPr lang="en-US" sz="2000" b="1" dirty="0">
                <a:solidFill>
                  <a:srgbClr val="FF0000"/>
                </a:solidFill>
              </a:rPr>
              <a:t>scientific translators</a:t>
            </a:r>
            <a:r>
              <a:rPr lang="en-US" sz="2000" dirty="0"/>
              <a:t>” who are used to make research results available , who can adapt scientific knowledge to a different </a:t>
            </a:r>
            <a:r>
              <a:rPr lang="en-US" sz="2000" dirty="0" smtClean="0"/>
              <a:t>results; </a:t>
            </a:r>
            <a:endParaRPr lang="en-US" sz="2000" dirty="0"/>
          </a:p>
          <a:p>
            <a:pPr fontAlgn="auto">
              <a:spcAft>
                <a:spcPts val="0"/>
              </a:spcAft>
              <a:defRPr/>
            </a:pPr>
            <a:r>
              <a:rPr lang="en-US" sz="2000" b="1" dirty="0" smtClean="0"/>
              <a:t> </a:t>
            </a:r>
            <a:r>
              <a:rPr lang="en-US" sz="2000" b="1" dirty="0" smtClean="0">
                <a:solidFill>
                  <a:srgbClr val="FF0000"/>
                </a:solidFill>
              </a:rPr>
              <a:t>Technical </a:t>
            </a:r>
            <a:r>
              <a:rPr lang="en-US" sz="2000" b="1" dirty="0">
                <a:solidFill>
                  <a:srgbClr val="FF0000"/>
                </a:solidFill>
              </a:rPr>
              <a:t>specialists </a:t>
            </a:r>
            <a:r>
              <a:rPr lang="en-US" sz="2000" dirty="0"/>
              <a:t>who can transmit know-how and skills (from building shelter services to perform carbon audits and who have been already identified through the BR SD actions</a:t>
            </a:r>
            <a:r>
              <a:rPr lang="en-US" sz="2000" dirty="0" smtClean="0"/>
              <a:t>); </a:t>
            </a:r>
            <a:endParaRPr lang="en-US" sz="2000" dirty="0"/>
          </a:p>
          <a:p>
            <a:pPr fontAlgn="auto">
              <a:spcAft>
                <a:spcPts val="0"/>
              </a:spcAft>
              <a:defRPr/>
            </a:pPr>
            <a:r>
              <a:rPr lang="en-US" sz="2000" b="1" dirty="0" smtClean="0"/>
              <a:t> </a:t>
            </a:r>
            <a:r>
              <a:rPr lang="en-US" sz="2000" b="1" dirty="0" smtClean="0">
                <a:solidFill>
                  <a:srgbClr val="FF0000"/>
                </a:solidFill>
              </a:rPr>
              <a:t>Local </a:t>
            </a:r>
            <a:r>
              <a:rPr lang="en-US" sz="2000" b="1" dirty="0">
                <a:solidFill>
                  <a:srgbClr val="FF0000"/>
                </a:solidFill>
              </a:rPr>
              <a:t>actors </a:t>
            </a:r>
            <a:r>
              <a:rPr lang="en-US" sz="2000" dirty="0"/>
              <a:t>who are involved in territorial management strategy  through BRs action (they know and are involved in BR action and act as facilitators). </a:t>
            </a:r>
            <a:endParaRPr lang="en-GB" sz="2000" dirty="0"/>
          </a:p>
          <a:p>
            <a:pPr fontAlgn="auto">
              <a:spcAft>
                <a:spcPts val="0"/>
              </a:spcAft>
              <a:defRPr/>
            </a:pPr>
            <a:endParaRPr lang="en-GB" sz="2000" dirty="0" smtClean="0"/>
          </a:p>
          <a:p>
            <a:pPr fontAlgn="auto">
              <a:spcAft>
                <a:spcPts val="0"/>
              </a:spcAft>
              <a:defRPr/>
            </a:pPr>
            <a:endParaRPr lang="en-GB" sz="2000" dirty="0"/>
          </a:p>
          <a:p>
            <a:pPr fontAlgn="auto">
              <a:spcAft>
                <a:spcPts val="0"/>
              </a:spcAft>
              <a:defRPr/>
            </a:pPr>
            <a:endParaRPr lang="en-GB" sz="2000" dirty="0" smtClean="0"/>
          </a:p>
        </p:txBody>
      </p:sp>
      <p:sp>
        <p:nvSpPr>
          <p:cNvPr id="3" name="Rounded Rectangle 2">
            <a:hlinkClick r:id="rId3" action="ppaction://hlinkfile"/>
          </p:cNvPr>
          <p:cNvSpPr/>
          <p:nvPr/>
        </p:nvSpPr>
        <p:spPr>
          <a:xfrm>
            <a:off x="827088" y="5876925"/>
            <a:ext cx="7632700"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EXAMPLE OF A SURVEY OF TERRITORIAL ASSETS OF A BR</a:t>
            </a:r>
            <a:endParaRPr lang="it-IT"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61442"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ASSESSMENT phase:</a:t>
            </a:r>
            <a:endParaRPr lang="en-GB" sz="2800" b="1" i="1">
              <a:latin typeface="Calibri" pitchFamily="34" charset="0"/>
            </a:endParaRPr>
          </a:p>
        </p:txBody>
      </p:sp>
      <p:sp>
        <p:nvSpPr>
          <p:cNvPr id="9" name="Subtitle 2"/>
          <p:cNvSpPr txBox="1">
            <a:spLocks/>
          </p:cNvSpPr>
          <p:nvPr/>
        </p:nvSpPr>
        <p:spPr>
          <a:xfrm>
            <a:off x="349322" y="2060848"/>
            <a:ext cx="8471149" cy="4354388"/>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2000" dirty="0" smtClean="0"/>
              <a:t>Among the many techniques one could use to assess the impact and effects ESD activities have had on stakeholders and participants, BR’s should help in particular to assess them in terms of their “</a:t>
            </a:r>
            <a:r>
              <a:rPr lang="en-GB" sz="2000" b="1" dirty="0" smtClean="0">
                <a:solidFill>
                  <a:srgbClr val="FF0000"/>
                </a:solidFill>
              </a:rPr>
              <a:t>territorial effects</a:t>
            </a:r>
            <a:r>
              <a:rPr lang="en-GB" sz="2000" dirty="0" smtClean="0"/>
              <a:t>” on real situations and on people</a:t>
            </a:r>
            <a:r>
              <a:rPr lang="en-GB" sz="2000" dirty="0"/>
              <a:t>:</a:t>
            </a:r>
            <a:r>
              <a:rPr lang="en-GB" sz="2000" dirty="0" smtClean="0"/>
              <a:t> </a:t>
            </a:r>
          </a:p>
          <a:p>
            <a:pPr fontAlgn="auto">
              <a:spcAft>
                <a:spcPts val="0"/>
              </a:spcAft>
              <a:defRPr/>
            </a:pPr>
            <a:r>
              <a:rPr lang="en-GB" sz="2000" dirty="0" smtClean="0"/>
              <a:t>Since ESD activities developed in BRs can benefit from  a context of direct experimentation of what is SD, as they can be embedded into the context of existing SD projects, technical operations, concrete SD actions conducted by the BR on the territory, among local people, they very often involve a phase of </a:t>
            </a:r>
            <a:r>
              <a:rPr lang="en-GB" sz="2000" b="1" dirty="0" smtClean="0">
                <a:solidFill>
                  <a:srgbClr val="FF0000"/>
                </a:solidFill>
              </a:rPr>
              <a:t>reporting towards the community </a:t>
            </a:r>
            <a:r>
              <a:rPr lang="en-GB" sz="2000" dirty="0" smtClean="0"/>
              <a:t>through the production of an exhibition,  through the conduction of an awareness campaign or interviews.</a:t>
            </a:r>
          </a:p>
          <a:p>
            <a:pPr fontAlgn="auto">
              <a:spcAft>
                <a:spcPts val="0"/>
              </a:spcAft>
              <a:defRPr/>
            </a:pPr>
            <a:r>
              <a:rPr lang="en-US" sz="2000" dirty="0" smtClean="0"/>
              <a:t>So </a:t>
            </a:r>
            <a:r>
              <a:rPr lang="en-US" sz="2000" dirty="0"/>
              <a:t>what BRs can propose as evaluation is </a:t>
            </a:r>
            <a:r>
              <a:rPr lang="en-US" sz="2000" dirty="0" smtClean="0"/>
              <a:t>first of all an </a:t>
            </a:r>
            <a:r>
              <a:rPr lang="en-US" sz="2000" dirty="0"/>
              <a:t>evaluation of the production from  participants, an evaluation of  what has been produced, of the output. </a:t>
            </a:r>
            <a:endParaRPr lang="en-GB" sz="2000" dirty="0"/>
          </a:p>
          <a:p>
            <a:pPr fontAlgn="auto">
              <a:spcAft>
                <a:spcPts val="0"/>
              </a:spcAft>
              <a:defRPr/>
            </a:pPr>
            <a:endParaRPr lang="en-GB" sz="20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63490"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ASSESSMENT phase: </a:t>
            </a:r>
            <a:r>
              <a:rPr lang="en-GB" sz="2800" b="1" i="1">
                <a:solidFill>
                  <a:srgbClr val="FF0000"/>
                </a:solidFill>
                <a:latin typeface="Calibri" pitchFamily="34" charset="0"/>
              </a:rPr>
              <a:t>Assessment of production</a:t>
            </a: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How to assess an exhibition as the production of participants? What does the exhibition show as results from an ESD point of view</a:t>
            </a:r>
            <a:r>
              <a:rPr lang="en-US" sz="2000" dirty="0" smtClean="0"/>
              <a:t>?</a:t>
            </a:r>
            <a:r>
              <a:rPr lang="en-US" sz="2000" dirty="0"/>
              <a:t> The  BR can propose an evaluation grid that is from an SD point of view:</a:t>
            </a:r>
          </a:p>
          <a:p>
            <a:pPr fontAlgn="auto">
              <a:spcAft>
                <a:spcPts val="0"/>
              </a:spcAft>
              <a:defRPr/>
            </a:pPr>
            <a:r>
              <a:rPr lang="en-US" sz="2000" dirty="0" smtClean="0"/>
              <a:t>Does </a:t>
            </a:r>
            <a:r>
              <a:rPr lang="en-US" sz="2000" dirty="0"/>
              <a:t>the exhibition </a:t>
            </a:r>
            <a:r>
              <a:rPr lang="en-US" sz="2000" b="1" dirty="0">
                <a:solidFill>
                  <a:srgbClr val="FF0000"/>
                </a:solidFill>
              </a:rPr>
              <a:t>translate</a:t>
            </a:r>
            <a:r>
              <a:rPr lang="en-US" sz="2000" dirty="0">
                <a:solidFill>
                  <a:srgbClr val="FF0000"/>
                </a:solidFill>
              </a:rPr>
              <a:t> </a:t>
            </a:r>
            <a:r>
              <a:rPr lang="en-US" sz="2000" dirty="0"/>
              <a:t>a synthetic view of the different aspects of the issue? Of the economic, social, cultural and environmental  dimensions of the issue? Through a plurality of points of view? Does it reflect a global perspective, from local to global? </a:t>
            </a:r>
          </a:p>
          <a:p>
            <a:pPr fontAlgn="auto">
              <a:spcAft>
                <a:spcPts val="0"/>
              </a:spcAft>
              <a:defRPr/>
            </a:pPr>
            <a:r>
              <a:rPr lang="en-US" sz="2000" dirty="0" smtClean="0"/>
              <a:t>Does </a:t>
            </a:r>
            <a:r>
              <a:rPr lang="en-US" sz="2000" dirty="0"/>
              <a:t>it </a:t>
            </a:r>
            <a:r>
              <a:rPr lang="en-US" sz="2000" b="1" dirty="0">
                <a:solidFill>
                  <a:srgbClr val="FF0000"/>
                </a:solidFill>
              </a:rPr>
              <a:t>integrate</a:t>
            </a:r>
            <a:r>
              <a:rPr lang="en-US" sz="2000" dirty="0">
                <a:solidFill>
                  <a:srgbClr val="FF0000"/>
                </a:solidFill>
              </a:rPr>
              <a:t> </a:t>
            </a:r>
            <a:r>
              <a:rPr lang="en-US" sz="2000" dirty="0"/>
              <a:t>the use of BRs territorial assets like the context of inter-BR cooperation? The linkages with international research </a:t>
            </a:r>
            <a:r>
              <a:rPr lang="en-US" sz="2000" dirty="0" err="1"/>
              <a:t>programmes</a:t>
            </a:r>
            <a:r>
              <a:rPr lang="en-US" sz="2000" dirty="0"/>
              <a:t>? </a:t>
            </a:r>
          </a:p>
          <a:p>
            <a:pPr fontAlgn="auto">
              <a:spcAft>
                <a:spcPts val="0"/>
              </a:spcAft>
              <a:defRPr/>
            </a:pPr>
            <a:endParaRPr lang="en-GB" sz="2000" dirty="0" smtClean="0"/>
          </a:p>
        </p:txBody>
      </p:sp>
      <p:sp>
        <p:nvSpPr>
          <p:cNvPr id="3" name="Rounded Rectangle 2">
            <a:hlinkClick r:id="rId3" action="ppaction://hlinkfile"/>
          </p:cNvPr>
          <p:cNvSpPr/>
          <p:nvPr/>
        </p:nvSpPr>
        <p:spPr>
          <a:xfrm>
            <a:off x="3132138" y="5084763"/>
            <a:ext cx="2808287" cy="1081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EXAMPLE OF ASSESSMENT OF PARTICIPANTS’ PRODUCTION</a:t>
            </a:r>
            <a:endParaRPr lang="it-IT"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UNESCO MANDATE</a:t>
            </a:r>
          </a:p>
        </p:txBody>
      </p:sp>
      <p:sp>
        <p:nvSpPr>
          <p:cNvPr id="10242" name="Subtitle 2"/>
          <p:cNvSpPr txBox="1">
            <a:spLocks/>
          </p:cNvSpPr>
          <p:nvPr/>
        </p:nvSpPr>
        <p:spPr bwMode="auto">
          <a:xfrm>
            <a:off x="2124075" y="1628775"/>
            <a:ext cx="6335713" cy="1419225"/>
          </a:xfrm>
          <a:prstGeom prst="rect">
            <a:avLst/>
          </a:prstGeom>
          <a:noFill/>
          <a:ln w="9525">
            <a:noFill/>
            <a:miter lim="800000"/>
            <a:headEnd/>
            <a:tailEnd/>
          </a:ln>
        </p:spPr>
        <p:txBody>
          <a:bodyPr/>
          <a:lstStyle/>
          <a:p>
            <a:pPr>
              <a:spcBef>
                <a:spcPct val="20000"/>
              </a:spcBef>
              <a:buFont typeface="Arial" charset="0"/>
              <a:buNone/>
            </a:pPr>
            <a:r>
              <a:rPr lang="en-GB" sz="2800">
                <a:latin typeface="Calibri" pitchFamily="34" charset="0"/>
              </a:rPr>
              <a:t>After Rio+20: one of the three UNESCO’s main directions is “</a:t>
            </a:r>
            <a:r>
              <a:rPr lang="en-GB" sz="2800" b="1" i="1">
                <a:latin typeface="Calibri" pitchFamily="34" charset="0"/>
              </a:rPr>
              <a:t>learning to develop sustainably in an age of limits</a:t>
            </a:r>
            <a:r>
              <a:rPr lang="en-GB" sz="2800" i="1">
                <a:latin typeface="Calibri" pitchFamily="34" charset="0"/>
              </a:rPr>
              <a:t>”…</a:t>
            </a:r>
          </a:p>
        </p:txBody>
      </p:sp>
      <p:pic>
        <p:nvPicPr>
          <p:cNvPr id="10243" name="Picture 2" descr="http://t3.gstatic.com/images?q=tbn:ANd9GcSMNL7hVCkWYYcXJ6AkVKjsP-O5b0ZO8v0kVmojjtmSS-8RpxqY4Q"/>
          <p:cNvPicPr>
            <a:picLocks noChangeAspect="1" noChangeArrowheads="1"/>
          </p:cNvPicPr>
          <p:nvPr/>
        </p:nvPicPr>
        <p:blipFill>
          <a:blip r:embed="rId3"/>
          <a:srcRect/>
          <a:stretch>
            <a:fillRect/>
          </a:stretch>
        </p:blipFill>
        <p:spPr bwMode="auto">
          <a:xfrm>
            <a:off x="0" y="1628775"/>
            <a:ext cx="2057400" cy="1419225"/>
          </a:xfrm>
          <a:prstGeom prst="rect">
            <a:avLst/>
          </a:prstGeom>
          <a:noFill/>
          <a:ln w="9525">
            <a:noFill/>
            <a:miter lim="800000"/>
            <a:headEnd/>
            <a:tailEnd/>
          </a:ln>
        </p:spPr>
      </p:pic>
      <p:sp>
        <p:nvSpPr>
          <p:cNvPr id="9" name="Subtitle 2"/>
          <p:cNvSpPr txBox="1">
            <a:spLocks/>
          </p:cNvSpPr>
          <p:nvPr/>
        </p:nvSpPr>
        <p:spPr>
          <a:xfrm>
            <a:off x="2146771" y="3009926"/>
            <a:ext cx="6694119" cy="3261294"/>
          </a:xfrm>
          <a:prstGeom prst="rect">
            <a:avLst/>
          </a:prstGeom>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2800" dirty="0" smtClean="0"/>
              <a:t>Not only Education (ESD) or the Science of Sustainability, but…</a:t>
            </a:r>
          </a:p>
          <a:p>
            <a:pPr fontAlgn="auto">
              <a:spcAft>
                <a:spcPts val="0"/>
              </a:spcAft>
              <a:defRPr/>
            </a:pPr>
            <a:r>
              <a:rPr lang="en-GB" sz="2800" dirty="0" smtClean="0"/>
              <a:t>Leveraging UNESCO’s Designations to promote and disseminate sustainable management of land, natural and cultural resources (MAB, WH sites, Intangible H).</a:t>
            </a:r>
          </a:p>
          <a:p>
            <a:pPr fontAlgn="auto">
              <a:spcAft>
                <a:spcPts val="0"/>
              </a:spcAft>
              <a:defRPr/>
            </a:pPr>
            <a:r>
              <a:rPr lang="en-GB" sz="2800" dirty="0" smtClean="0"/>
              <a:t>Sites as LABORATORIES…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65538"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ASSESSMENT phase: </a:t>
            </a:r>
            <a:r>
              <a:rPr lang="en-GB" sz="2800" b="1" i="1">
                <a:solidFill>
                  <a:srgbClr val="FF0000"/>
                </a:solidFill>
                <a:latin typeface="Calibri" pitchFamily="34" charset="0"/>
              </a:rPr>
              <a:t>Assessment of impact</a:t>
            </a: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smtClean="0"/>
              <a:t>The  BR should then support the </a:t>
            </a:r>
            <a:r>
              <a:rPr lang="en-US" sz="2000" dirty="0">
                <a:solidFill>
                  <a:srgbClr val="000000"/>
                </a:solidFill>
              </a:rPr>
              <a:t>a</a:t>
            </a:r>
            <a:r>
              <a:rPr lang="en-US" sz="2000" dirty="0" smtClean="0">
                <a:solidFill>
                  <a:srgbClr val="000000"/>
                </a:solidFill>
              </a:rPr>
              <a:t>ssessment </a:t>
            </a:r>
            <a:r>
              <a:rPr lang="en-US" sz="2000" dirty="0">
                <a:solidFill>
                  <a:srgbClr val="000000"/>
                </a:solidFill>
              </a:rPr>
              <a:t>of the impact of the ESD activity or project and its connected production on the direct improvement of </a:t>
            </a:r>
            <a:r>
              <a:rPr lang="en-US" sz="2000" dirty="0" smtClean="0">
                <a:solidFill>
                  <a:srgbClr val="000000"/>
                </a:solidFill>
              </a:rPr>
              <a:t>particular issues </a:t>
            </a:r>
            <a:r>
              <a:rPr lang="en-US" sz="2000" dirty="0">
                <a:solidFill>
                  <a:srgbClr val="000000"/>
                </a:solidFill>
              </a:rPr>
              <a:t>on the </a:t>
            </a:r>
            <a:r>
              <a:rPr lang="en-US" sz="2000" dirty="0" smtClean="0">
                <a:solidFill>
                  <a:srgbClr val="000000"/>
                </a:solidFill>
              </a:rPr>
              <a:t>territory. Through </a:t>
            </a:r>
            <a:r>
              <a:rPr lang="en-US" sz="2000" dirty="0"/>
              <a:t>recording of comments, points of view, discussions, </a:t>
            </a:r>
            <a:r>
              <a:rPr lang="en-US" sz="2000" dirty="0" smtClean="0"/>
              <a:t>interviews, questionnaires, ESD stakeholders will try to assess perceptible </a:t>
            </a:r>
            <a:r>
              <a:rPr lang="en-US" sz="2000" dirty="0"/>
              <a:t>impacts and results on the ground, in the </a:t>
            </a:r>
            <a:r>
              <a:rPr lang="en-US" sz="2000" dirty="0" smtClean="0"/>
              <a:t>territory: </a:t>
            </a:r>
            <a:endParaRPr lang="fr-FR" sz="2000" dirty="0">
              <a:solidFill>
                <a:srgbClr val="000000"/>
              </a:solidFill>
            </a:endParaRPr>
          </a:p>
          <a:p>
            <a:pPr fontAlgn="auto">
              <a:spcAft>
                <a:spcPts val="0"/>
              </a:spcAft>
              <a:defRPr/>
            </a:pPr>
            <a:r>
              <a:rPr lang="en-US" sz="2000" dirty="0" smtClean="0"/>
              <a:t>Perceptible </a:t>
            </a:r>
            <a:r>
              <a:rPr lang="en-US" sz="2000" dirty="0"/>
              <a:t>impacts among stakeholders and concerned local actors at the cognitive and behavioral levels?</a:t>
            </a:r>
          </a:p>
          <a:p>
            <a:pPr fontAlgn="auto">
              <a:spcAft>
                <a:spcPts val="0"/>
              </a:spcAft>
              <a:defRPr/>
            </a:pPr>
            <a:r>
              <a:rPr lang="en-US" sz="2000" dirty="0" smtClean="0"/>
              <a:t>Reduction </a:t>
            </a:r>
            <a:r>
              <a:rPr lang="en-US" sz="2000" dirty="0"/>
              <a:t>of the negative </a:t>
            </a:r>
            <a:r>
              <a:rPr lang="en-US" sz="2000" dirty="0" smtClean="0"/>
              <a:t>impacts?</a:t>
            </a:r>
            <a:endParaRPr lang="en-US" sz="2000" dirty="0"/>
          </a:p>
          <a:p>
            <a:pPr fontAlgn="auto">
              <a:spcAft>
                <a:spcPts val="0"/>
              </a:spcAft>
              <a:defRPr/>
            </a:pPr>
            <a:r>
              <a:rPr lang="en-US" sz="2000" dirty="0" smtClean="0"/>
              <a:t>Reduction </a:t>
            </a:r>
            <a:r>
              <a:rPr lang="en-US" sz="2000" dirty="0"/>
              <a:t>of conflicts between local actors during </a:t>
            </a:r>
            <a:r>
              <a:rPr lang="en-US" sz="2000" dirty="0" smtClean="0"/>
              <a:t>meetings?</a:t>
            </a:r>
            <a:r>
              <a:rPr lang="en-US" sz="2000" dirty="0"/>
              <a:t> Better interactions of actors at the professional level?</a:t>
            </a:r>
          </a:p>
          <a:p>
            <a:pPr fontAlgn="auto">
              <a:spcAft>
                <a:spcPts val="0"/>
              </a:spcAft>
              <a:defRPr/>
            </a:pPr>
            <a:r>
              <a:rPr lang="en-US" sz="2000" dirty="0" smtClean="0"/>
              <a:t>Better </a:t>
            </a:r>
            <a:r>
              <a:rPr lang="en-US" sz="2000" dirty="0"/>
              <a:t>respect of each actor’s uses of the territory in the </a:t>
            </a:r>
            <a:r>
              <a:rPr lang="en-US" sz="2000" dirty="0" smtClean="0"/>
              <a:t>field?</a:t>
            </a:r>
            <a:endParaRPr lang="en-US" sz="2000" dirty="0"/>
          </a:p>
          <a:p>
            <a:pPr fontAlgn="auto">
              <a:spcAft>
                <a:spcPts val="0"/>
              </a:spcAft>
              <a:defRPr/>
            </a:pPr>
            <a:r>
              <a:rPr lang="en-US" sz="2000" dirty="0" smtClean="0"/>
              <a:t>New initiatives launched (professional activities, events, etc.)?</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67586"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ASSESSMENT phase: </a:t>
            </a:r>
            <a:r>
              <a:rPr lang="en-GB" sz="2800" b="1" i="1">
                <a:solidFill>
                  <a:srgbClr val="FF0000"/>
                </a:solidFill>
                <a:latin typeface="Calibri" pitchFamily="34" charset="0"/>
              </a:rPr>
              <a:t>Assessment of impact</a:t>
            </a: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smtClean="0"/>
              <a:t>The assessment </a:t>
            </a:r>
            <a:r>
              <a:rPr lang="en-US" sz="2000" dirty="0"/>
              <a:t>of the impacts of the production on the community and the public </a:t>
            </a:r>
            <a:r>
              <a:rPr lang="en-US" sz="2000" dirty="0" smtClean="0"/>
              <a:t>can be reviewed through the use of an </a:t>
            </a:r>
            <a:r>
              <a:rPr lang="en-US" sz="2000" dirty="0"/>
              <a:t>evaluation </a:t>
            </a:r>
            <a:r>
              <a:rPr lang="en-US" sz="2000" dirty="0" smtClean="0"/>
              <a:t>worksheet. In the case of an exhibition, parameters to be considered include:</a:t>
            </a:r>
          </a:p>
          <a:p>
            <a:pPr fontAlgn="auto">
              <a:spcAft>
                <a:spcPts val="0"/>
              </a:spcAft>
              <a:defRPr/>
            </a:pPr>
            <a:r>
              <a:rPr lang="en-US" sz="2000" dirty="0" smtClean="0"/>
              <a:t>Number </a:t>
            </a:r>
            <a:r>
              <a:rPr lang="en-US" sz="2000" dirty="0"/>
              <a:t>of </a:t>
            </a:r>
            <a:r>
              <a:rPr lang="en-US" sz="2000" dirty="0" smtClean="0"/>
              <a:t>visitors</a:t>
            </a:r>
            <a:r>
              <a:rPr lang="en-US" sz="2000" dirty="0"/>
              <a:t>;</a:t>
            </a:r>
          </a:p>
          <a:p>
            <a:pPr fontAlgn="auto">
              <a:spcAft>
                <a:spcPts val="0"/>
              </a:spcAft>
              <a:defRPr/>
            </a:pPr>
            <a:r>
              <a:rPr lang="en-US" sz="2000" dirty="0" smtClean="0"/>
              <a:t>Attendance </a:t>
            </a:r>
            <a:r>
              <a:rPr lang="en-US" sz="2000" dirty="0"/>
              <a:t>numbers of concerned stakeholders and local </a:t>
            </a:r>
            <a:r>
              <a:rPr lang="en-US" sz="2000" dirty="0" smtClean="0"/>
              <a:t>actors; </a:t>
            </a:r>
            <a:endParaRPr lang="en-US" sz="2000" dirty="0"/>
          </a:p>
          <a:p>
            <a:pPr fontAlgn="auto">
              <a:spcAft>
                <a:spcPts val="0"/>
              </a:spcAft>
              <a:defRPr/>
            </a:pPr>
            <a:r>
              <a:rPr lang="en-US" sz="2000" dirty="0" smtClean="0"/>
              <a:t>Reactions </a:t>
            </a:r>
            <a:r>
              <a:rPr lang="en-US" sz="2000" dirty="0"/>
              <a:t>from the exhibition visitors (recording of comments, interviews);</a:t>
            </a:r>
          </a:p>
          <a:p>
            <a:pPr fontAlgn="auto">
              <a:spcAft>
                <a:spcPts val="0"/>
              </a:spcAft>
              <a:defRPr/>
            </a:pPr>
            <a:r>
              <a:rPr lang="en-US" sz="2000" dirty="0" smtClean="0"/>
              <a:t>Attendance </a:t>
            </a:r>
            <a:r>
              <a:rPr lang="en-US" sz="2000" dirty="0"/>
              <a:t>of other near-by schools? Classes? (recording of comments…);</a:t>
            </a:r>
          </a:p>
          <a:p>
            <a:pPr fontAlgn="auto">
              <a:spcAft>
                <a:spcPts val="0"/>
              </a:spcAft>
              <a:defRPr/>
            </a:pPr>
            <a:r>
              <a:rPr lang="en-US" sz="2000" dirty="0" smtClean="0"/>
              <a:t>Request(s</a:t>
            </a:r>
            <a:r>
              <a:rPr lang="en-US" sz="2000" dirty="0"/>
              <a:t>) from other stakeholders to collaborate on future </a:t>
            </a:r>
            <a:r>
              <a:rPr lang="en-US" sz="2000" dirty="0" smtClean="0"/>
              <a:t>initiatives</a:t>
            </a:r>
            <a:r>
              <a:rPr lang="en-US" sz="2000" dirty="0"/>
              <a:t>;</a:t>
            </a:r>
          </a:p>
          <a:p>
            <a:pPr fontAlgn="auto">
              <a:spcAft>
                <a:spcPts val="0"/>
              </a:spcAft>
              <a:defRPr/>
            </a:pPr>
            <a:r>
              <a:rPr lang="en-US" sz="2000" dirty="0" smtClean="0"/>
              <a:t>New </a:t>
            </a:r>
            <a:r>
              <a:rPr lang="en-US" sz="2000" dirty="0"/>
              <a:t>contacts, partnerships, connected partnerships, side </a:t>
            </a:r>
            <a:r>
              <a:rPr lang="en-US" sz="2000" dirty="0" smtClean="0"/>
              <a:t>initiatives.</a:t>
            </a:r>
            <a:endParaRPr lang="en-US"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75" y="274638"/>
            <a:ext cx="5597525" cy="1143000"/>
          </a:xfrm>
        </p:spPr>
        <p:txBody>
          <a:bodyPr/>
          <a:lstStyle/>
          <a:p>
            <a:pPr algn="r" fontAlgn="auto">
              <a:spcAft>
                <a:spcPts val="0"/>
              </a:spcAft>
              <a:defRPr/>
            </a:pPr>
            <a:r>
              <a:rPr lang="it-IT" dirty="0" smtClean="0">
                <a:solidFill>
                  <a:srgbClr val="007ABD"/>
                </a:solidFill>
                <a:effectLst>
                  <a:outerShdw blurRad="38100" dist="38100" dir="2700000" algn="tl">
                    <a:srgbClr val="000000">
                      <a:alpha val="43137"/>
                    </a:srgbClr>
                  </a:outerShdw>
                </a:effectLst>
              </a:rPr>
              <a:t>How – </a:t>
            </a:r>
            <a:r>
              <a:rPr lang="it-IT" dirty="0" err="1" smtClean="0">
                <a:solidFill>
                  <a:srgbClr val="007ABD"/>
                </a:solidFill>
                <a:effectLst>
                  <a:outerShdw blurRad="38100" dist="38100" dir="2700000" algn="tl">
                    <a:srgbClr val="000000">
                      <a:alpha val="43137"/>
                    </a:srgbClr>
                  </a:outerShdw>
                </a:effectLst>
              </a:rPr>
              <a:t>BRs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as</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platforms</a:t>
            </a:r>
            <a:r>
              <a:rPr lang="it-IT" dirty="0" smtClean="0">
                <a:solidFill>
                  <a:srgbClr val="007ABD"/>
                </a:solidFill>
                <a:effectLst>
                  <a:outerShdw blurRad="38100" dist="38100" dir="2700000" algn="tl">
                    <a:srgbClr val="000000">
                      <a:alpha val="43137"/>
                    </a:srgbClr>
                  </a:outerShdw>
                </a:effectLst>
              </a:rPr>
              <a:t> for ESD</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DEVELOPING THE PLATFORM</a:t>
            </a:r>
          </a:p>
        </p:txBody>
      </p:sp>
      <p:sp>
        <p:nvSpPr>
          <p:cNvPr id="69634" name="Subtitle 2"/>
          <p:cNvSpPr txBox="1">
            <a:spLocks/>
          </p:cNvSpPr>
          <p:nvPr/>
        </p:nvSpPr>
        <p:spPr bwMode="auto">
          <a:xfrm>
            <a:off x="349250" y="1628775"/>
            <a:ext cx="8110538" cy="576263"/>
          </a:xfrm>
          <a:prstGeom prst="rect">
            <a:avLst/>
          </a:prstGeom>
          <a:noFill/>
          <a:ln w="9525">
            <a:noFill/>
            <a:miter lim="800000"/>
            <a:headEnd/>
            <a:tailEnd/>
          </a:ln>
        </p:spPr>
        <p:txBody>
          <a:bodyPr/>
          <a:lstStyle/>
          <a:p>
            <a:pPr>
              <a:spcBef>
                <a:spcPct val="20000"/>
              </a:spcBef>
              <a:buFont typeface="Arial" charset="0"/>
              <a:buNone/>
            </a:pPr>
            <a:r>
              <a:rPr lang="en-GB" sz="2800" b="1">
                <a:latin typeface="Calibri" pitchFamily="34" charset="0"/>
              </a:rPr>
              <a:t>In the ASSESSMENT phase: </a:t>
            </a:r>
            <a:r>
              <a:rPr lang="en-GB" sz="2800" b="1" i="1">
                <a:solidFill>
                  <a:srgbClr val="FF0000"/>
                </a:solidFill>
                <a:latin typeface="Calibri" pitchFamily="34" charset="0"/>
              </a:rPr>
              <a:t>Personal progress</a:t>
            </a:r>
          </a:p>
        </p:txBody>
      </p:sp>
      <p:sp>
        <p:nvSpPr>
          <p:cNvPr id="9" name="Subtitle 2"/>
          <p:cNvSpPr txBox="1">
            <a:spLocks/>
          </p:cNvSpPr>
          <p:nvPr/>
        </p:nvSpPr>
        <p:spPr>
          <a:xfrm>
            <a:off x="349250" y="2060575"/>
            <a:ext cx="8470900" cy="4354513"/>
          </a:xfrm>
          <a:prstGeom prst="rect">
            <a:avLst/>
          </a:prstGeom>
          <a:ln>
            <a:noFill/>
          </a:ln>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2000" dirty="0"/>
              <a:t>Specific objectives </a:t>
            </a:r>
            <a:r>
              <a:rPr lang="en-US" sz="2000" dirty="0" smtClean="0"/>
              <a:t>for the  </a:t>
            </a:r>
            <a:r>
              <a:rPr lang="en-US" sz="2000" dirty="0"/>
              <a:t>assessment of </a:t>
            </a:r>
            <a:r>
              <a:rPr lang="en-US" sz="2000" dirty="0" smtClean="0"/>
              <a:t>the </a:t>
            </a:r>
            <a:r>
              <a:rPr lang="en-US" sz="2000" dirty="0"/>
              <a:t>progress of </a:t>
            </a:r>
            <a:r>
              <a:rPr lang="en-US" sz="2000" dirty="0" smtClean="0"/>
              <a:t>participants should </a:t>
            </a:r>
            <a:r>
              <a:rPr lang="en-US" sz="2000" dirty="0"/>
              <a:t>have been </a:t>
            </a:r>
            <a:r>
              <a:rPr lang="en-US" sz="2000" dirty="0" smtClean="0"/>
              <a:t>defined and thought </a:t>
            </a:r>
            <a:r>
              <a:rPr lang="en-US" sz="2000" dirty="0"/>
              <a:t>from the </a:t>
            </a:r>
            <a:r>
              <a:rPr lang="en-US" sz="2000" dirty="0" smtClean="0"/>
              <a:t>start, following an initial </a:t>
            </a:r>
            <a:r>
              <a:rPr lang="en-US" sz="2000" dirty="0"/>
              <a:t>diagnosis of participants’ knowledge, beliefs, representations</a:t>
            </a:r>
            <a:r>
              <a:rPr lang="en-US" sz="2000" dirty="0" smtClean="0"/>
              <a:t>…). Such assessment should be conducted in terms of:</a:t>
            </a:r>
            <a:endParaRPr lang="en-US" sz="2000" dirty="0"/>
          </a:p>
          <a:p>
            <a:pPr fontAlgn="auto">
              <a:spcAft>
                <a:spcPts val="0"/>
              </a:spcAft>
              <a:defRPr/>
            </a:pPr>
            <a:r>
              <a:rPr lang="en-US" sz="2000" dirty="0" smtClean="0"/>
              <a:t>Integration </a:t>
            </a:r>
            <a:r>
              <a:rPr lang="en-US" sz="2000" dirty="0"/>
              <a:t>of </a:t>
            </a:r>
            <a:r>
              <a:rPr lang="en-US" sz="2000" dirty="0" smtClean="0"/>
              <a:t>knowledge;</a:t>
            </a:r>
            <a:endParaRPr lang="en-US" sz="2000" dirty="0"/>
          </a:p>
          <a:p>
            <a:pPr fontAlgn="auto">
              <a:spcAft>
                <a:spcPts val="0"/>
              </a:spcAft>
              <a:defRPr/>
            </a:pPr>
            <a:r>
              <a:rPr lang="en-US" sz="2000" dirty="0"/>
              <a:t>Integration of skills and </a:t>
            </a:r>
            <a:r>
              <a:rPr lang="en-US" sz="2000" dirty="0" smtClean="0"/>
              <a:t>competencies;</a:t>
            </a:r>
            <a:endParaRPr lang="en-US" sz="2000" dirty="0"/>
          </a:p>
          <a:p>
            <a:pPr fontAlgn="auto">
              <a:spcAft>
                <a:spcPts val="0"/>
              </a:spcAft>
              <a:defRPr/>
            </a:pPr>
            <a:r>
              <a:rPr lang="en-US" sz="2000" dirty="0"/>
              <a:t>Evolution of </a:t>
            </a:r>
            <a:r>
              <a:rPr lang="en-US" sz="2000" dirty="0" smtClean="0"/>
              <a:t>representations</a:t>
            </a:r>
            <a:r>
              <a:rPr lang="en-US" sz="2000" dirty="0"/>
              <a:t>;</a:t>
            </a:r>
          </a:p>
          <a:p>
            <a:pPr fontAlgn="auto">
              <a:spcAft>
                <a:spcPts val="0"/>
              </a:spcAft>
              <a:defRPr/>
            </a:pPr>
            <a:r>
              <a:rPr lang="en-US" sz="2000" dirty="0"/>
              <a:t>Change in attitudes and behaviors and participation to </a:t>
            </a:r>
            <a:r>
              <a:rPr lang="en-US" sz="2000" dirty="0" smtClean="0"/>
              <a:t>action</a:t>
            </a:r>
            <a:r>
              <a:rPr lang="en-US" sz="2000" dirty="0"/>
              <a:t>;</a:t>
            </a:r>
          </a:p>
          <a:p>
            <a:pPr fontAlgn="auto">
              <a:spcAft>
                <a:spcPts val="0"/>
              </a:spcAft>
              <a:defRPr/>
            </a:pPr>
            <a:r>
              <a:rPr lang="en-US" sz="2000" dirty="0"/>
              <a:t>Adoption of alternative sustainable </a:t>
            </a:r>
            <a:r>
              <a:rPr lang="en-US" sz="2000" dirty="0" smtClean="0"/>
              <a:t>behaviors.</a:t>
            </a:r>
            <a:endParaRPr lang="en-US" sz="20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bwMode="auto">
          <a:xfrm>
            <a:off x="684213" y="3284538"/>
            <a:ext cx="7775575" cy="1008062"/>
          </a:xfrm>
          <a:solidFill>
            <a:srgbClr val="1178B4"/>
          </a:solidFill>
          <a:ln>
            <a:solidFill>
              <a:srgbClr val="1178B4"/>
            </a:solidFill>
            <a:miter lim="800000"/>
            <a:headEnd/>
            <a:tailEnd/>
          </a:ln>
        </p:spPr>
        <p:txBody>
          <a:bodyPr vert="horz" wrap="square" lIns="91440" tIns="45720" rIns="91440" bIns="45720" numCol="1" anchor="ctr" anchorCtr="0" compatLnSpc="1">
            <a:prstTxWarp prst="textNoShape">
              <a:avLst/>
            </a:prstTxWarp>
          </a:bodyPr>
          <a:lstStyle/>
          <a:p>
            <a:pPr>
              <a:spcAft>
                <a:spcPts val="1800"/>
              </a:spcAft>
            </a:pPr>
            <a:r>
              <a:rPr lang="en-US" smtClean="0">
                <a:solidFill>
                  <a:schemeClr val="bg1"/>
                </a:solidFill>
              </a:rPr>
              <a:t>Thank you</a:t>
            </a:r>
            <a:endParaRPr lang="it-IT" sz="4800" smtClean="0"/>
          </a:p>
        </p:txBody>
      </p:sp>
      <p:sp>
        <p:nvSpPr>
          <p:cNvPr id="71682" name="Subtitle 2"/>
          <p:cNvSpPr>
            <a:spLocks noGrp="1"/>
          </p:cNvSpPr>
          <p:nvPr>
            <p:ph type="subTitle" idx="1"/>
          </p:nvPr>
        </p:nvSpPr>
        <p:spPr bwMode="auto">
          <a:xfrm>
            <a:off x="971550" y="4437063"/>
            <a:ext cx="7345363" cy="576262"/>
          </a:xfrm>
          <a:noFill/>
          <a:ln>
            <a:miter lim="800000"/>
            <a:headEnd/>
            <a:tailEnd/>
          </a:ln>
        </p:spPr>
        <p:txBody>
          <a:bodyPr vert="horz" wrap="square" lIns="91440" tIns="45720" rIns="91440" bIns="45720" numCol="1" anchor="t" anchorCtr="0" compatLnSpc="1">
            <a:prstTxWarp prst="textNoShape">
              <a:avLst/>
            </a:prstTxWarp>
          </a:bodyPr>
          <a:lstStyle/>
          <a:p>
            <a:r>
              <a:rPr lang="it-IT" sz="2400" b="1" smtClean="0">
                <a:solidFill>
                  <a:srgbClr val="1178B4"/>
                </a:solidFill>
              </a:rPr>
              <a:t>http://www.unesco.org/venice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2290" name="Picture 24" descr="Zonation"/>
          <p:cNvPicPr>
            <a:picLocks noChangeAspect="1" noChangeArrowheads="1"/>
          </p:cNvPicPr>
          <p:nvPr/>
        </p:nvPicPr>
        <p:blipFill>
          <a:blip r:embed="rId4"/>
          <a:srcRect/>
          <a:stretch>
            <a:fillRect/>
          </a:stretch>
        </p:blipFill>
        <p:spPr bwMode="auto">
          <a:xfrm>
            <a:off x="2987675" y="2708275"/>
            <a:ext cx="3735388" cy="3567113"/>
          </a:xfrm>
          <a:prstGeom prst="rect">
            <a:avLst/>
          </a:prstGeom>
          <a:noFill/>
          <a:ln w="9525">
            <a:noFill/>
            <a:miter lim="800000"/>
            <a:headEnd/>
            <a:tailEnd/>
          </a:ln>
        </p:spPr>
      </p:pic>
      <p:sp>
        <p:nvSpPr>
          <p:cNvPr id="12291" name="Line 25"/>
          <p:cNvSpPr>
            <a:spLocks noChangeShapeType="1"/>
          </p:cNvSpPr>
          <p:nvPr/>
        </p:nvSpPr>
        <p:spPr bwMode="auto">
          <a:xfrm>
            <a:off x="2233613" y="3684588"/>
            <a:ext cx="2592387" cy="576262"/>
          </a:xfrm>
          <a:prstGeom prst="line">
            <a:avLst/>
          </a:prstGeom>
          <a:noFill/>
          <a:ln w="19050">
            <a:solidFill>
              <a:srgbClr val="800080"/>
            </a:solidFill>
            <a:round/>
            <a:headEnd/>
            <a:tailEnd type="triangle" w="med" len="med"/>
          </a:ln>
        </p:spPr>
        <p:txBody>
          <a:bodyPr wrap="none" anchor="ctr"/>
          <a:lstStyle/>
          <a:p>
            <a:endParaRPr lang="el-GR"/>
          </a:p>
        </p:txBody>
      </p:sp>
      <p:sp>
        <p:nvSpPr>
          <p:cNvPr id="12292" name="Line 26"/>
          <p:cNvSpPr>
            <a:spLocks noChangeShapeType="1"/>
          </p:cNvSpPr>
          <p:nvPr/>
        </p:nvSpPr>
        <p:spPr bwMode="auto">
          <a:xfrm>
            <a:off x="2449513" y="4260850"/>
            <a:ext cx="1728787" cy="144463"/>
          </a:xfrm>
          <a:prstGeom prst="line">
            <a:avLst/>
          </a:prstGeom>
          <a:noFill/>
          <a:ln w="19050">
            <a:solidFill>
              <a:srgbClr val="333399"/>
            </a:solidFill>
            <a:round/>
            <a:headEnd/>
            <a:tailEnd type="triangle" w="med" len="med"/>
          </a:ln>
        </p:spPr>
        <p:txBody>
          <a:bodyPr wrap="none" anchor="ctr"/>
          <a:lstStyle/>
          <a:p>
            <a:endParaRPr lang="el-GR"/>
          </a:p>
        </p:txBody>
      </p:sp>
      <p:sp>
        <p:nvSpPr>
          <p:cNvPr id="12293" name="Line 27"/>
          <p:cNvSpPr>
            <a:spLocks noChangeShapeType="1"/>
          </p:cNvSpPr>
          <p:nvPr/>
        </p:nvSpPr>
        <p:spPr bwMode="auto">
          <a:xfrm>
            <a:off x="2881313" y="4837113"/>
            <a:ext cx="865187" cy="0"/>
          </a:xfrm>
          <a:prstGeom prst="line">
            <a:avLst/>
          </a:prstGeom>
          <a:noFill/>
          <a:ln w="19050">
            <a:solidFill>
              <a:srgbClr val="99CCFF"/>
            </a:solidFill>
            <a:round/>
            <a:headEnd/>
            <a:tailEnd type="triangle" w="med" len="med"/>
          </a:ln>
        </p:spPr>
        <p:txBody>
          <a:bodyPr wrap="none" anchor="ctr"/>
          <a:lstStyle/>
          <a:p>
            <a:endParaRPr lang="el-GR"/>
          </a:p>
        </p:txBody>
      </p:sp>
      <p:sp>
        <p:nvSpPr>
          <p:cNvPr id="12294" name="Text Box 28"/>
          <p:cNvSpPr txBox="1">
            <a:spLocks noChangeArrowheads="1"/>
          </p:cNvSpPr>
          <p:nvPr/>
        </p:nvSpPr>
        <p:spPr bwMode="auto">
          <a:xfrm>
            <a:off x="6370638" y="3432175"/>
            <a:ext cx="1887537" cy="730250"/>
          </a:xfrm>
          <a:prstGeom prst="rect">
            <a:avLst/>
          </a:prstGeom>
          <a:noFill/>
          <a:ln w="9525">
            <a:noFill/>
            <a:miter lim="800000"/>
            <a:headEnd/>
            <a:tailEnd/>
          </a:ln>
        </p:spPr>
        <p:txBody>
          <a:bodyPr wrap="none">
            <a:spAutoFit/>
          </a:bodyPr>
          <a:lstStyle/>
          <a:p>
            <a:pPr eaLnBrk="0" hangingPunct="0"/>
            <a:r>
              <a:rPr lang="en-US" sz="1400" b="1">
                <a:latin typeface="Arial MT"/>
              </a:rPr>
              <a:t> R  Research station</a:t>
            </a:r>
            <a:br>
              <a:rPr lang="en-US" sz="1400" b="1">
                <a:latin typeface="Arial MT"/>
              </a:rPr>
            </a:br>
            <a:r>
              <a:rPr lang="en-US" sz="1400" b="1">
                <a:latin typeface="Arial MT"/>
              </a:rPr>
              <a:t>      or experimental</a:t>
            </a:r>
            <a:br>
              <a:rPr lang="en-US" sz="1400" b="1">
                <a:latin typeface="Arial MT"/>
              </a:rPr>
            </a:br>
            <a:r>
              <a:rPr lang="en-US" sz="1400" b="1">
                <a:latin typeface="Arial MT"/>
              </a:rPr>
              <a:t>      research site</a:t>
            </a:r>
            <a:endParaRPr lang="en-US" sz="1400">
              <a:latin typeface="Arial MT"/>
            </a:endParaRPr>
          </a:p>
        </p:txBody>
      </p:sp>
      <p:sp>
        <p:nvSpPr>
          <p:cNvPr id="12295" name="Text Box 29"/>
          <p:cNvSpPr txBox="1">
            <a:spLocks noChangeArrowheads="1"/>
          </p:cNvSpPr>
          <p:nvPr/>
        </p:nvSpPr>
        <p:spPr bwMode="auto">
          <a:xfrm>
            <a:off x="6370638" y="4551363"/>
            <a:ext cx="1393825" cy="304800"/>
          </a:xfrm>
          <a:prstGeom prst="rect">
            <a:avLst/>
          </a:prstGeom>
          <a:noFill/>
          <a:ln w="9525">
            <a:noFill/>
            <a:miter lim="800000"/>
            <a:headEnd/>
            <a:tailEnd/>
          </a:ln>
        </p:spPr>
        <p:txBody>
          <a:bodyPr wrap="none">
            <a:spAutoFit/>
          </a:bodyPr>
          <a:lstStyle/>
          <a:p>
            <a:pPr eaLnBrk="0" hangingPunct="0"/>
            <a:r>
              <a:rPr lang="en-US" sz="1400" b="1">
                <a:latin typeface="Arial MT"/>
              </a:rPr>
              <a:t> M  Monitoring</a:t>
            </a:r>
            <a:endParaRPr lang="en-US" sz="2400">
              <a:latin typeface="Times New Roman" pitchFamily="18" charset="0"/>
            </a:endParaRPr>
          </a:p>
        </p:txBody>
      </p:sp>
      <p:sp>
        <p:nvSpPr>
          <p:cNvPr id="12296" name="Text Box 30"/>
          <p:cNvSpPr txBox="1">
            <a:spLocks noChangeArrowheads="1"/>
          </p:cNvSpPr>
          <p:nvPr/>
        </p:nvSpPr>
        <p:spPr bwMode="auto">
          <a:xfrm>
            <a:off x="6286500" y="4921250"/>
            <a:ext cx="2201863" cy="304800"/>
          </a:xfrm>
          <a:prstGeom prst="rect">
            <a:avLst/>
          </a:prstGeom>
          <a:noFill/>
          <a:ln w="9525">
            <a:noFill/>
            <a:miter lim="800000"/>
            <a:headEnd/>
            <a:tailEnd/>
          </a:ln>
        </p:spPr>
        <p:txBody>
          <a:bodyPr wrap="none">
            <a:spAutoFit/>
          </a:bodyPr>
          <a:lstStyle/>
          <a:p>
            <a:pPr eaLnBrk="0" hangingPunct="0"/>
            <a:r>
              <a:rPr lang="en-US" sz="1400" b="1">
                <a:latin typeface="Arial MT"/>
              </a:rPr>
              <a:t>   E   Education/training </a:t>
            </a:r>
          </a:p>
        </p:txBody>
      </p:sp>
      <p:sp>
        <p:nvSpPr>
          <p:cNvPr id="12297" name="Text Box 31"/>
          <p:cNvSpPr txBox="1">
            <a:spLocks noChangeArrowheads="1"/>
          </p:cNvSpPr>
          <p:nvPr/>
        </p:nvSpPr>
        <p:spPr bwMode="auto">
          <a:xfrm>
            <a:off x="5581650" y="4143375"/>
            <a:ext cx="341313" cy="304800"/>
          </a:xfrm>
          <a:prstGeom prst="rect">
            <a:avLst/>
          </a:prstGeom>
          <a:noFill/>
          <a:ln w="9525">
            <a:noFill/>
            <a:miter lim="800000"/>
            <a:headEnd/>
            <a:tailEnd/>
          </a:ln>
        </p:spPr>
        <p:txBody>
          <a:bodyPr>
            <a:spAutoFit/>
          </a:bodyPr>
          <a:lstStyle/>
          <a:p>
            <a:pPr eaLnBrk="0" hangingPunct="0"/>
            <a:r>
              <a:rPr lang="en-US" sz="1400" b="1">
                <a:latin typeface="Arial MT"/>
              </a:rPr>
              <a:t>R</a:t>
            </a:r>
          </a:p>
        </p:txBody>
      </p:sp>
      <p:sp>
        <p:nvSpPr>
          <p:cNvPr id="12298" name="Rectangle 32"/>
          <p:cNvSpPr>
            <a:spLocks noChangeArrowheads="1"/>
          </p:cNvSpPr>
          <p:nvPr/>
        </p:nvSpPr>
        <p:spPr bwMode="auto">
          <a:xfrm>
            <a:off x="5026025" y="5013325"/>
            <a:ext cx="252413" cy="304800"/>
          </a:xfrm>
          <a:prstGeom prst="rect">
            <a:avLst/>
          </a:prstGeom>
          <a:noFill/>
          <a:ln w="9525">
            <a:noFill/>
            <a:miter lim="800000"/>
            <a:headEnd/>
            <a:tailEnd/>
          </a:ln>
        </p:spPr>
        <p:txBody>
          <a:bodyPr>
            <a:spAutoFit/>
          </a:bodyPr>
          <a:lstStyle/>
          <a:p>
            <a:pPr eaLnBrk="0" hangingPunct="0"/>
            <a:r>
              <a:rPr lang="en-US" sz="1400" b="1">
                <a:latin typeface="Arial MT"/>
              </a:rPr>
              <a:t>R</a:t>
            </a:r>
          </a:p>
        </p:txBody>
      </p:sp>
      <p:sp>
        <p:nvSpPr>
          <p:cNvPr id="12299" name="Rectangle 33"/>
          <p:cNvSpPr>
            <a:spLocks noChangeArrowheads="1"/>
          </p:cNvSpPr>
          <p:nvPr/>
        </p:nvSpPr>
        <p:spPr bwMode="auto">
          <a:xfrm>
            <a:off x="5118100" y="4284663"/>
            <a:ext cx="406400" cy="304800"/>
          </a:xfrm>
          <a:prstGeom prst="rect">
            <a:avLst/>
          </a:prstGeom>
          <a:noFill/>
          <a:ln w="9525">
            <a:noFill/>
            <a:miter lim="800000"/>
            <a:headEnd/>
            <a:tailEnd/>
          </a:ln>
        </p:spPr>
        <p:txBody>
          <a:bodyPr>
            <a:spAutoFit/>
          </a:bodyPr>
          <a:lstStyle/>
          <a:p>
            <a:pPr eaLnBrk="0" hangingPunct="0"/>
            <a:r>
              <a:rPr lang="en-US" sz="1400" b="1">
                <a:latin typeface="Arial MT"/>
              </a:rPr>
              <a:t> M</a:t>
            </a:r>
          </a:p>
        </p:txBody>
      </p:sp>
      <p:sp>
        <p:nvSpPr>
          <p:cNvPr id="12300" name="Rectangle 34"/>
          <p:cNvSpPr>
            <a:spLocks noChangeArrowheads="1"/>
          </p:cNvSpPr>
          <p:nvPr/>
        </p:nvSpPr>
        <p:spPr bwMode="auto">
          <a:xfrm>
            <a:off x="4202113" y="4770438"/>
            <a:ext cx="303212" cy="304800"/>
          </a:xfrm>
          <a:prstGeom prst="rect">
            <a:avLst/>
          </a:prstGeom>
          <a:noFill/>
          <a:ln w="9525">
            <a:noFill/>
            <a:miter lim="800000"/>
            <a:headEnd/>
            <a:tailEnd/>
          </a:ln>
        </p:spPr>
        <p:txBody>
          <a:bodyPr wrap="none">
            <a:spAutoFit/>
          </a:bodyPr>
          <a:lstStyle/>
          <a:p>
            <a:pPr eaLnBrk="0" hangingPunct="0"/>
            <a:r>
              <a:rPr lang="en-US" sz="1400" b="1">
                <a:latin typeface="Arial MT"/>
              </a:rPr>
              <a:t>E</a:t>
            </a:r>
          </a:p>
        </p:txBody>
      </p:sp>
      <p:sp>
        <p:nvSpPr>
          <p:cNvPr id="12301" name="Rectangle 35"/>
          <p:cNvSpPr>
            <a:spLocks noChangeArrowheads="1"/>
          </p:cNvSpPr>
          <p:nvPr/>
        </p:nvSpPr>
        <p:spPr bwMode="auto">
          <a:xfrm>
            <a:off x="4852988" y="3694113"/>
            <a:ext cx="293687" cy="304800"/>
          </a:xfrm>
          <a:prstGeom prst="rect">
            <a:avLst/>
          </a:prstGeom>
          <a:noFill/>
          <a:ln w="9525">
            <a:noFill/>
            <a:miter lim="800000"/>
            <a:headEnd/>
            <a:tailEnd/>
          </a:ln>
        </p:spPr>
        <p:txBody>
          <a:bodyPr wrap="none">
            <a:spAutoFit/>
          </a:bodyPr>
          <a:lstStyle/>
          <a:p>
            <a:pPr eaLnBrk="0" hangingPunct="0"/>
            <a:r>
              <a:rPr lang="en-US" sz="1400" b="1">
                <a:latin typeface="Arial MT"/>
              </a:rPr>
              <a:t>T</a:t>
            </a:r>
          </a:p>
        </p:txBody>
      </p:sp>
      <p:sp>
        <p:nvSpPr>
          <p:cNvPr id="12302" name="Text Box 36"/>
          <p:cNvSpPr txBox="1">
            <a:spLocks noChangeArrowheads="1"/>
          </p:cNvSpPr>
          <p:nvPr/>
        </p:nvSpPr>
        <p:spPr bwMode="auto">
          <a:xfrm>
            <a:off x="4022725" y="5229225"/>
            <a:ext cx="255588" cy="304800"/>
          </a:xfrm>
          <a:prstGeom prst="rect">
            <a:avLst/>
          </a:prstGeom>
          <a:noFill/>
          <a:ln w="9525">
            <a:noFill/>
            <a:miter lim="800000"/>
            <a:headEnd/>
            <a:tailEnd/>
          </a:ln>
        </p:spPr>
        <p:txBody>
          <a:bodyPr>
            <a:spAutoFit/>
          </a:bodyPr>
          <a:lstStyle/>
          <a:p>
            <a:pPr eaLnBrk="0" hangingPunct="0"/>
            <a:r>
              <a:rPr lang="en-US" sz="1400" b="1">
                <a:latin typeface="Arial MT"/>
              </a:rPr>
              <a:t>T</a:t>
            </a:r>
            <a:endParaRPr lang="en-US" sz="2400">
              <a:latin typeface="Times New Roman" pitchFamily="18" charset="0"/>
            </a:endParaRPr>
          </a:p>
        </p:txBody>
      </p:sp>
      <p:sp>
        <p:nvSpPr>
          <p:cNvPr id="12303" name="Text Box 37"/>
          <p:cNvSpPr txBox="1">
            <a:spLocks noChangeArrowheads="1"/>
          </p:cNvSpPr>
          <p:nvPr/>
        </p:nvSpPr>
        <p:spPr bwMode="auto">
          <a:xfrm>
            <a:off x="504825" y="3468688"/>
            <a:ext cx="2017713" cy="427037"/>
          </a:xfrm>
          <a:prstGeom prst="rect">
            <a:avLst/>
          </a:prstGeom>
          <a:noFill/>
          <a:ln w="9525">
            <a:noFill/>
            <a:miter lim="800000"/>
            <a:headEnd/>
            <a:tailEnd/>
          </a:ln>
        </p:spPr>
        <p:txBody>
          <a:bodyPr>
            <a:spAutoFit/>
          </a:bodyPr>
          <a:lstStyle/>
          <a:p>
            <a:pPr eaLnBrk="0" hangingPunct="0">
              <a:lnSpc>
                <a:spcPct val="110000"/>
              </a:lnSpc>
              <a:buClr>
                <a:srgbClr val="993300"/>
              </a:buClr>
              <a:buSzPct val="90000"/>
              <a:buFont typeface="ZapfDingbats"/>
              <a:buChar char="w"/>
            </a:pPr>
            <a:r>
              <a:rPr lang="en-US" sz="2000">
                <a:latin typeface="Tahoma" pitchFamily="34" charset="0"/>
              </a:rPr>
              <a:t> Core area(s)</a:t>
            </a:r>
          </a:p>
        </p:txBody>
      </p:sp>
      <p:sp>
        <p:nvSpPr>
          <p:cNvPr id="12304" name="Text Box 38"/>
          <p:cNvSpPr txBox="1">
            <a:spLocks noChangeArrowheads="1"/>
          </p:cNvSpPr>
          <p:nvPr/>
        </p:nvSpPr>
        <p:spPr bwMode="auto">
          <a:xfrm>
            <a:off x="508000" y="4041775"/>
            <a:ext cx="2085975" cy="427038"/>
          </a:xfrm>
          <a:prstGeom prst="rect">
            <a:avLst/>
          </a:prstGeom>
          <a:noFill/>
          <a:ln w="9525">
            <a:noFill/>
            <a:miter lim="800000"/>
            <a:headEnd/>
            <a:tailEnd/>
          </a:ln>
        </p:spPr>
        <p:txBody>
          <a:bodyPr>
            <a:spAutoFit/>
          </a:bodyPr>
          <a:lstStyle/>
          <a:p>
            <a:pPr eaLnBrk="0" hangingPunct="0">
              <a:lnSpc>
                <a:spcPct val="110000"/>
              </a:lnSpc>
              <a:buClr>
                <a:srgbClr val="993300"/>
              </a:buClr>
              <a:buSzPct val="90000"/>
              <a:buFont typeface="ZapfDingbats"/>
              <a:buChar char="w"/>
            </a:pPr>
            <a:r>
              <a:rPr lang="en-US" sz="2000">
                <a:latin typeface="Tahoma" pitchFamily="34" charset="0"/>
              </a:rPr>
              <a:t> Buffer zone(s)</a:t>
            </a:r>
          </a:p>
        </p:txBody>
      </p:sp>
      <p:sp>
        <p:nvSpPr>
          <p:cNvPr id="12305" name="Text Box 39"/>
          <p:cNvSpPr txBox="1">
            <a:spLocks noChangeArrowheads="1"/>
          </p:cNvSpPr>
          <p:nvPr/>
        </p:nvSpPr>
        <p:spPr bwMode="auto">
          <a:xfrm>
            <a:off x="508000" y="4591050"/>
            <a:ext cx="2446338" cy="427038"/>
          </a:xfrm>
          <a:prstGeom prst="rect">
            <a:avLst/>
          </a:prstGeom>
          <a:noFill/>
          <a:ln w="9525">
            <a:noFill/>
            <a:miter lim="800000"/>
            <a:headEnd/>
            <a:tailEnd/>
          </a:ln>
        </p:spPr>
        <p:txBody>
          <a:bodyPr>
            <a:spAutoFit/>
          </a:bodyPr>
          <a:lstStyle/>
          <a:p>
            <a:pPr eaLnBrk="0" hangingPunct="0">
              <a:lnSpc>
                <a:spcPct val="110000"/>
              </a:lnSpc>
              <a:buClr>
                <a:srgbClr val="993300"/>
              </a:buClr>
              <a:buSzPct val="90000"/>
              <a:buFont typeface="ZapfDingbats"/>
              <a:buChar char="w"/>
            </a:pPr>
            <a:r>
              <a:rPr lang="en-US" sz="2000">
                <a:latin typeface="Tahoma" pitchFamily="34" charset="0"/>
              </a:rPr>
              <a:t> Transition area(s)</a:t>
            </a:r>
          </a:p>
        </p:txBody>
      </p:sp>
      <p:sp>
        <p:nvSpPr>
          <p:cNvPr id="12306" name="Text Box 40"/>
          <p:cNvSpPr txBox="1">
            <a:spLocks noChangeArrowheads="1"/>
          </p:cNvSpPr>
          <p:nvPr/>
        </p:nvSpPr>
        <p:spPr bwMode="auto">
          <a:xfrm>
            <a:off x="3008313" y="2720975"/>
            <a:ext cx="3679825" cy="493713"/>
          </a:xfrm>
          <a:prstGeom prst="rect">
            <a:avLst/>
          </a:prstGeom>
          <a:noFill/>
          <a:ln w="9525">
            <a:noFill/>
            <a:miter lim="800000"/>
            <a:headEnd/>
            <a:tailEnd/>
          </a:ln>
        </p:spPr>
        <p:txBody>
          <a:bodyPr>
            <a:spAutoFit/>
          </a:bodyPr>
          <a:lstStyle/>
          <a:p>
            <a:pPr eaLnBrk="0" hangingPunct="0">
              <a:lnSpc>
                <a:spcPct val="110000"/>
              </a:lnSpc>
              <a:buClr>
                <a:srgbClr val="993300"/>
              </a:buClr>
              <a:buSzPct val="90000"/>
              <a:buFont typeface="ZapfDingbats"/>
              <a:buNone/>
            </a:pPr>
            <a:r>
              <a:rPr lang="en-US" sz="2400">
                <a:solidFill>
                  <a:srgbClr val="FF0000"/>
                </a:solidFill>
                <a:latin typeface="Tahoma" pitchFamily="34" charset="0"/>
              </a:rPr>
              <a:t>Biosphere Reserve Model</a:t>
            </a:r>
          </a:p>
        </p:txBody>
      </p:sp>
      <p:sp>
        <p:nvSpPr>
          <p:cNvPr id="12307" name="Text Box 43"/>
          <p:cNvSpPr txBox="1">
            <a:spLocks noChangeArrowheads="1"/>
          </p:cNvSpPr>
          <p:nvPr/>
        </p:nvSpPr>
        <p:spPr bwMode="auto">
          <a:xfrm>
            <a:off x="6286500" y="5283200"/>
            <a:ext cx="1336675" cy="304800"/>
          </a:xfrm>
          <a:prstGeom prst="rect">
            <a:avLst/>
          </a:prstGeom>
          <a:noFill/>
          <a:ln w="9525">
            <a:noFill/>
            <a:miter lim="800000"/>
            <a:headEnd/>
            <a:tailEnd/>
          </a:ln>
        </p:spPr>
        <p:txBody>
          <a:bodyPr wrap="none">
            <a:spAutoFit/>
          </a:bodyPr>
          <a:lstStyle/>
          <a:p>
            <a:pPr eaLnBrk="0" hangingPunct="0"/>
            <a:r>
              <a:rPr lang="en-US" sz="1400" b="1">
                <a:latin typeface="Arial MT"/>
              </a:rPr>
              <a:t>   T   Tourism </a:t>
            </a:r>
          </a:p>
        </p:txBody>
      </p:sp>
      <p:sp>
        <p:nvSpPr>
          <p:cNvPr id="26" name="Rectangle 44"/>
          <p:cNvSpPr>
            <a:spLocks noChangeArrowheads="1"/>
          </p:cNvSpPr>
          <p:nvPr/>
        </p:nvSpPr>
        <p:spPr bwMode="auto">
          <a:xfrm>
            <a:off x="1763688" y="1772816"/>
            <a:ext cx="6019800"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a:solidFill>
                  <a:schemeClr val="accent1">
                    <a:lumMod val="75000"/>
                  </a:schemeClr>
                </a:solidFill>
                <a:latin typeface="+mn-lt"/>
                <a:cs typeface="+mn-cs"/>
              </a:rPr>
              <a:t>THE BIOSPHERE RESERVE MODEL</a:t>
            </a:r>
          </a:p>
          <a:p>
            <a:pPr eaLnBrk="0" fontAlgn="auto" hangingPunct="0">
              <a:spcBef>
                <a:spcPct val="10000"/>
              </a:spcBef>
              <a:spcAft>
                <a:spcPct val="10000"/>
              </a:spcAft>
              <a:defRPr/>
            </a:pPr>
            <a:r>
              <a:rPr lang="it-IT" sz="2400" b="1" dirty="0">
                <a:solidFill>
                  <a:schemeClr val="accent1">
                    <a:lumMod val="75000"/>
                  </a:schemeClr>
                </a:solidFill>
                <a:latin typeface="+mn-lt"/>
                <a:cs typeface="+mn-cs"/>
              </a:rPr>
              <a:t>(</a:t>
            </a:r>
            <a:r>
              <a:rPr lang="it-IT" sz="2400" b="1" i="1" dirty="0">
                <a:solidFill>
                  <a:schemeClr val="accent1">
                    <a:lumMod val="75000"/>
                  </a:schemeClr>
                </a:solidFill>
                <a:latin typeface="+mn-lt"/>
                <a:cs typeface="+mn-cs"/>
              </a:rPr>
              <a:t>after Seville 1995</a:t>
            </a:r>
            <a:r>
              <a:rPr lang="it-IT" sz="2400" b="1" dirty="0">
                <a:solidFill>
                  <a:schemeClr val="accent1">
                    <a:lumMod val="75000"/>
                  </a:schemeClr>
                </a:solidFill>
                <a:latin typeface="+mn-lt"/>
                <a:cs typeface="+mn-cs"/>
              </a:rPr>
              <a:t>)</a:t>
            </a:r>
          </a:p>
        </p:txBody>
      </p:sp>
      <p:sp>
        <p:nvSpPr>
          <p:cNvPr id="28"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7" name="Rectangle 29"/>
          <p:cNvSpPr>
            <a:spLocks noChangeArrowheads="1"/>
          </p:cNvSpPr>
          <p:nvPr/>
        </p:nvSpPr>
        <p:spPr bwMode="auto">
          <a:xfrm>
            <a:off x="250825" y="2997200"/>
            <a:ext cx="4648200" cy="3140075"/>
          </a:xfrm>
          <a:prstGeom prst="rect">
            <a:avLst/>
          </a:prstGeom>
          <a:noFill/>
          <a:ln w="9525">
            <a:noFill/>
            <a:miter lim="800000"/>
            <a:headEnd/>
            <a:tailEnd/>
          </a:ln>
          <a:effectLst/>
        </p:spPr>
        <p:txBody>
          <a:bodyPr>
            <a:spAutoFit/>
          </a:bodyPr>
          <a:lstStyle/>
          <a:p>
            <a:pPr marL="457200" indent="-457200" fontAlgn="auto">
              <a:spcBef>
                <a:spcPct val="50000"/>
              </a:spcBef>
              <a:spcAft>
                <a:spcPts val="0"/>
              </a:spcAft>
              <a:buFontTx/>
              <a:buBlip>
                <a:blip r:embed="rId4"/>
              </a:buBlip>
              <a:defRPr/>
            </a:pPr>
            <a:r>
              <a:rPr lang="en-US" sz="2000" b="1" dirty="0">
                <a:effectLst>
                  <a:outerShdw blurRad="38100" dist="38100" dir="2700000" algn="tl">
                    <a:srgbClr val="C0C0C0"/>
                  </a:outerShdw>
                </a:effectLst>
                <a:latin typeface="+mn-lt"/>
                <a:cs typeface="Times New Roman" pitchFamily="18" charset="0"/>
              </a:rPr>
              <a:t>Conservation in situ of </a:t>
            </a:r>
            <a:br>
              <a:rPr lang="en-US" sz="2000" b="1" dirty="0">
                <a:effectLst>
                  <a:outerShdw blurRad="38100" dist="38100" dir="2700000" algn="tl">
                    <a:srgbClr val="C0C0C0"/>
                  </a:outerShdw>
                </a:effectLst>
                <a:latin typeface="+mn-lt"/>
                <a:cs typeface="Times New Roman" pitchFamily="18" charset="0"/>
              </a:rPr>
            </a:br>
            <a:r>
              <a:rPr lang="en-US" sz="2000" b="1" dirty="0">
                <a:effectLst>
                  <a:outerShdw blurRad="38100" dist="38100" dir="2700000" algn="tl">
                    <a:srgbClr val="C0C0C0"/>
                  </a:outerShdw>
                </a:effectLst>
                <a:latin typeface="+mn-lt"/>
                <a:cs typeface="Times New Roman" pitchFamily="18" charset="0"/>
              </a:rPr>
              <a:t>natural and semi-natural </a:t>
            </a:r>
            <a:br>
              <a:rPr lang="en-US" sz="2000" b="1" dirty="0">
                <a:effectLst>
                  <a:outerShdw blurRad="38100" dist="38100" dir="2700000" algn="tl">
                    <a:srgbClr val="C0C0C0"/>
                  </a:outerShdw>
                </a:effectLst>
                <a:latin typeface="+mn-lt"/>
                <a:cs typeface="Times New Roman" pitchFamily="18" charset="0"/>
              </a:rPr>
            </a:br>
            <a:r>
              <a:rPr lang="en-US" sz="2000" b="1" dirty="0">
                <a:effectLst>
                  <a:outerShdw blurRad="38100" dist="38100" dir="2700000" algn="tl">
                    <a:srgbClr val="C0C0C0"/>
                  </a:outerShdw>
                </a:effectLst>
                <a:latin typeface="+mn-lt"/>
                <a:cs typeface="Times New Roman" pitchFamily="18" charset="0"/>
              </a:rPr>
              <a:t>ecosystems / landscapes </a:t>
            </a:r>
          </a:p>
          <a:p>
            <a:pPr marL="457200" indent="-457200" fontAlgn="auto">
              <a:spcBef>
                <a:spcPct val="50000"/>
              </a:spcBef>
              <a:spcAft>
                <a:spcPts val="0"/>
              </a:spcAft>
              <a:buFontTx/>
              <a:buBlip>
                <a:blip r:embed="rId4"/>
              </a:buBlip>
              <a:defRPr/>
            </a:pPr>
            <a:r>
              <a:rPr lang="en-US" sz="2000" b="1" dirty="0">
                <a:effectLst>
                  <a:outerShdw blurRad="38100" dist="38100" dir="2700000" algn="tl">
                    <a:srgbClr val="C0C0C0"/>
                  </a:outerShdw>
                </a:effectLst>
                <a:latin typeface="+mn-lt"/>
                <a:cs typeface="Times New Roman" pitchFamily="18" charset="0"/>
              </a:rPr>
              <a:t>Demonstration areas for ecologically and socio-culturally sustainable use;</a:t>
            </a:r>
          </a:p>
          <a:p>
            <a:pPr marL="457200" indent="-457200" fontAlgn="auto">
              <a:spcBef>
                <a:spcPct val="50000"/>
              </a:spcBef>
              <a:spcAft>
                <a:spcPts val="0"/>
              </a:spcAft>
              <a:buFontTx/>
              <a:buBlip>
                <a:blip r:embed="rId4"/>
              </a:buBlip>
              <a:defRPr/>
            </a:pPr>
            <a:r>
              <a:rPr lang="en-US" sz="2000" b="1" dirty="0">
                <a:effectLst>
                  <a:outerShdw blurRad="38100" dist="38100" dir="2700000" algn="tl">
                    <a:srgbClr val="C0C0C0"/>
                  </a:outerShdw>
                </a:effectLst>
                <a:latin typeface="+mn-lt"/>
                <a:cs typeface="Times New Roman" pitchFamily="18" charset="0"/>
              </a:rPr>
              <a:t>Logistic support for research, monitoring, education, training and information exchange</a:t>
            </a:r>
          </a:p>
        </p:txBody>
      </p:sp>
      <p:sp>
        <p:nvSpPr>
          <p:cNvPr id="8" name="Rectangle 34"/>
          <p:cNvSpPr>
            <a:spLocks noChangeArrowheads="1"/>
          </p:cNvSpPr>
          <p:nvPr/>
        </p:nvSpPr>
        <p:spPr bwMode="auto">
          <a:xfrm>
            <a:off x="1763688" y="1772816"/>
            <a:ext cx="7380312"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a:solidFill>
                  <a:schemeClr val="accent1">
                    <a:lumMod val="75000"/>
                  </a:schemeClr>
                </a:solidFill>
                <a:latin typeface="+mn-lt"/>
                <a:cs typeface="+mn-cs"/>
              </a:rPr>
              <a:t>THE 3 FUNCTIONS OF A BIOSPHERE RESERVE</a:t>
            </a:r>
          </a:p>
          <a:p>
            <a:pPr eaLnBrk="0" fontAlgn="auto" hangingPunct="0">
              <a:spcBef>
                <a:spcPct val="10000"/>
              </a:spcBef>
              <a:spcAft>
                <a:spcPct val="10000"/>
              </a:spcAft>
              <a:defRPr/>
            </a:pPr>
            <a:r>
              <a:rPr lang="it-IT" sz="2400" b="1" dirty="0">
                <a:solidFill>
                  <a:schemeClr val="accent1">
                    <a:lumMod val="75000"/>
                  </a:schemeClr>
                </a:solidFill>
                <a:latin typeface="+mn-lt"/>
                <a:cs typeface="+mn-cs"/>
              </a:rPr>
              <a:t>(</a:t>
            </a:r>
            <a:r>
              <a:rPr lang="it-IT" sz="2400" b="1" i="1" dirty="0">
                <a:solidFill>
                  <a:schemeClr val="accent1">
                    <a:lumMod val="75000"/>
                  </a:schemeClr>
                </a:solidFill>
                <a:latin typeface="+mn-lt"/>
                <a:cs typeface="+mn-cs"/>
              </a:rPr>
              <a:t>after Seville 1995</a:t>
            </a:r>
            <a:r>
              <a:rPr lang="it-IT" sz="2400" b="1" dirty="0">
                <a:solidFill>
                  <a:schemeClr val="accent1">
                    <a:lumMod val="75000"/>
                  </a:schemeClr>
                </a:solidFill>
                <a:latin typeface="+mn-lt"/>
                <a:cs typeface="+mn-cs"/>
              </a:rPr>
              <a:t>)</a:t>
            </a:r>
          </a:p>
        </p:txBody>
      </p:sp>
      <p:pic>
        <p:nvPicPr>
          <p:cNvPr id="14342" name="Picture 25" descr="fonctions"/>
          <p:cNvPicPr>
            <a:picLocks noChangeAspect="1" noChangeArrowheads="1"/>
          </p:cNvPicPr>
          <p:nvPr/>
        </p:nvPicPr>
        <p:blipFill>
          <a:blip r:embed="rId5"/>
          <a:srcRect/>
          <a:stretch>
            <a:fillRect/>
          </a:stretch>
        </p:blipFill>
        <p:spPr bwMode="auto">
          <a:xfrm>
            <a:off x="4716463" y="2997200"/>
            <a:ext cx="4114800" cy="3168650"/>
          </a:xfrm>
          <a:prstGeom prst="rect">
            <a:avLst/>
          </a:prstGeom>
          <a:noFill/>
          <a:ln w="9525">
            <a:noFill/>
            <a:miter lim="800000"/>
            <a:headEnd/>
            <a:tailEnd/>
          </a:ln>
        </p:spPr>
      </p:pic>
      <p:sp>
        <p:nvSpPr>
          <p:cNvPr id="14343" name="Text Box 26"/>
          <p:cNvSpPr txBox="1">
            <a:spLocks noChangeArrowheads="1"/>
          </p:cNvSpPr>
          <p:nvPr/>
        </p:nvSpPr>
        <p:spPr bwMode="auto">
          <a:xfrm>
            <a:off x="5272088" y="3238500"/>
            <a:ext cx="1371600" cy="304800"/>
          </a:xfrm>
          <a:prstGeom prst="rect">
            <a:avLst/>
          </a:prstGeom>
          <a:noFill/>
          <a:ln w="9525">
            <a:noFill/>
            <a:miter lim="800000"/>
            <a:headEnd/>
            <a:tailEnd/>
          </a:ln>
        </p:spPr>
        <p:txBody>
          <a:bodyPr>
            <a:spAutoFit/>
          </a:bodyPr>
          <a:lstStyle/>
          <a:p>
            <a:pPr eaLnBrk="0" hangingPunct="0">
              <a:spcBef>
                <a:spcPct val="50000"/>
              </a:spcBef>
            </a:pPr>
            <a:r>
              <a:rPr lang="en-US" sz="1400" b="1">
                <a:solidFill>
                  <a:srgbClr val="FF0000"/>
                </a:solidFill>
                <a:latin typeface="Arial MT"/>
              </a:rPr>
              <a:t>Conservation</a:t>
            </a:r>
            <a:endParaRPr lang="en-US" sz="2400">
              <a:solidFill>
                <a:srgbClr val="FF0000"/>
              </a:solidFill>
              <a:latin typeface="Times New Roman" pitchFamily="18" charset="0"/>
            </a:endParaRPr>
          </a:p>
        </p:txBody>
      </p:sp>
      <p:sp>
        <p:nvSpPr>
          <p:cNvPr id="14344" name="Text Box 27"/>
          <p:cNvSpPr txBox="1">
            <a:spLocks noChangeArrowheads="1"/>
          </p:cNvSpPr>
          <p:nvPr/>
        </p:nvSpPr>
        <p:spPr bwMode="auto">
          <a:xfrm>
            <a:off x="6926263" y="3238500"/>
            <a:ext cx="1295400" cy="51752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MT"/>
              </a:rPr>
              <a:t>Sustainable </a:t>
            </a:r>
            <a:br>
              <a:rPr lang="en-US" sz="1400" b="1">
                <a:solidFill>
                  <a:srgbClr val="FF0000"/>
                </a:solidFill>
                <a:latin typeface="Arial MT"/>
              </a:rPr>
            </a:br>
            <a:r>
              <a:rPr lang="en-US" sz="1400" b="1">
                <a:solidFill>
                  <a:srgbClr val="FF0000"/>
                </a:solidFill>
                <a:latin typeface="Arial MT"/>
              </a:rPr>
              <a:t>use</a:t>
            </a:r>
            <a:endParaRPr lang="en-US" sz="2400">
              <a:solidFill>
                <a:srgbClr val="FF0000"/>
              </a:solidFill>
              <a:latin typeface="Times New Roman" pitchFamily="18" charset="0"/>
            </a:endParaRPr>
          </a:p>
        </p:txBody>
      </p:sp>
      <p:sp>
        <p:nvSpPr>
          <p:cNvPr id="14345" name="Text Box 28"/>
          <p:cNvSpPr txBox="1">
            <a:spLocks noChangeArrowheads="1"/>
          </p:cNvSpPr>
          <p:nvPr/>
        </p:nvSpPr>
        <p:spPr bwMode="auto">
          <a:xfrm>
            <a:off x="6135688" y="5399088"/>
            <a:ext cx="1295400" cy="51752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MT"/>
              </a:rPr>
              <a:t>Logistic support</a:t>
            </a:r>
            <a:endParaRPr lang="en-US" sz="2400">
              <a:solidFill>
                <a:srgbClr val="FF0000"/>
              </a:solidFill>
              <a:latin typeface="Times New Roman" pitchFamily="18" charset="0"/>
            </a:endParaRPr>
          </a:p>
        </p:txBody>
      </p:sp>
      <p:sp>
        <p:nvSpPr>
          <p:cNvPr id="13"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Rectangle 34"/>
          <p:cNvSpPr>
            <a:spLocks noChangeArrowheads="1"/>
          </p:cNvSpPr>
          <p:nvPr/>
        </p:nvSpPr>
        <p:spPr bwMode="auto">
          <a:xfrm>
            <a:off x="1763688" y="1772816"/>
            <a:ext cx="7380312"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a:solidFill>
                  <a:schemeClr val="accent1">
                    <a:lumMod val="75000"/>
                  </a:schemeClr>
                </a:solidFill>
                <a:latin typeface="+mn-lt"/>
                <a:cs typeface="+mn-cs"/>
              </a:rPr>
              <a:t>THE </a:t>
            </a:r>
            <a:r>
              <a:rPr lang="it-IT" sz="2400" b="1" dirty="0">
                <a:solidFill>
                  <a:schemeClr val="accent1">
                    <a:lumMod val="75000"/>
                  </a:schemeClr>
                </a:solidFill>
                <a:latin typeface="+mn-lt"/>
                <a:cs typeface="+mn-cs"/>
              </a:rPr>
              <a:t>SEVILLE STRATEGY AND MADRID ACTION PLAN</a:t>
            </a:r>
            <a:endParaRPr lang="it-IT" sz="2400" b="1" dirty="0">
              <a:solidFill>
                <a:schemeClr val="accent1">
                  <a:lumMod val="75000"/>
                </a:schemeClr>
              </a:solidFill>
              <a:latin typeface="+mn-lt"/>
              <a:cs typeface="+mn-cs"/>
            </a:endParaRPr>
          </a:p>
        </p:txBody>
      </p:sp>
      <p:sp>
        <p:nvSpPr>
          <p:cNvPr id="13" name="Rectangle 7"/>
          <p:cNvSpPr>
            <a:spLocks noChangeArrowheads="1"/>
          </p:cNvSpPr>
          <p:nvPr/>
        </p:nvSpPr>
        <p:spPr bwMode="auto">
          <a:xfrm>
            <a:off x="1475656" y="2357101"/>
            <a:ext cx="7668344" cy="3939540"/>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marL="457200" indent="-457200" fontAlgn="auto">
              <a:spcBef>
                <a:spcPts val="600"/>
              </a:spcBef>
              <a:spcAft>
                <a:spcPts val="0"/>
              </a:spcAft>
              <a:buFontTx/>
              <a:buBlip>
                <a:blip r:embed="rId4"/>
              </a:buBlip>
              <a:defRPr/>
            </a:pPr>
            <a:r>
              <a:rPr lang="en-US" sz="2400" dirty="0">
                <a:latin typeface="+mn-lt"/>
                <a:cs typeface="Times New Roman" pitchFamily="18" charset="0"/>
              </a:rPr>
              <a:t>Seville Strategy and Statutory Framework (1995) and Madrid Action </a:t>
            </a:r>
            <a:r>
              <a:rPr lang="en-US" sz="2400" dirty="0">
                <a:latin typeface="+mn-lt"/>
                <a:cs typeface="Times New Roman" pitchFamily="18" charset="0"/>
              </a:rPr>
              <a:t>Plan (MAP - 2008</a:t>
            </a:r>
            <a:r>
              <a:rPr lang="en-US" sz="2400" dirty="0">
                <a:latin typeface="+mn-lt"/>
                <a:cs typeface="Times New Roman" pitchFamily="18" charset="0"/>
              </a:rPr>
              <a:t>) </a:t>
            </a:r>
            <a:r>
              <a:rPr lang="en-US" sz="2400" dirty="0">
                <a:latin typeface="+mn-lt"/>
                <a:cs typeface="Times New Roman" pitchFamily="18" charset="0"/>
              </a:rPr>
              <a:t>did not change </a:t>
            </a:r>
            <a:r>
              <a:rPr lang="en-US" sz="2400" dirty="0">
                <a:latin typeface="+mn-lt"/>
                <a:cs typeface="Times New Roman" pitchFamily="18" charset="0"/>
              </a:rPr>
              <a:t>the rules of the game… </a:t>
            </a:r>
          </a:p>
          <a:p>
            <a:pPr marL="457200" indent="-457200" fontAlgn="auto">
              <a:spcBef>
                <a:spcPts val="600"/>
              </a:spcBef>
              <a:spcAft>
                <a:spcPts val="0"/>
              </a:spcAft>
              <a:buFontTx/>
              <a:buBlip>
                <a:blip r:embed="rId4"/>
              </a:buBlip>
              <a:defRPr/>
            </a:pPr>
            <a:r>
              <a:rPr lang="en-US" sz="2400" dirty="0">
                <a:latin typeface="+mn-lt"/>
                <a:cs typeface="Times New Roman" pitchFamily="18" charset="0"/>
              </a:rPr>
              <a:t>The Seville Strategy calls for BRs being models of Land Management and Sustainable Development, being better structured according to the BR concept…</a:t>
            </a:r>
          </a:p>
          <a:p>
            <a:pPr marL="457200" indent="-457200" fontAlgn="auto">
              <a:spcBef>
                <a:spcPts val="600"/>
              </a:spcBef>
              <a:spcAft>
                <a:spcPts val="0"/>
              </a:spcAft>
              <a:buFontTx/>
              <a:buBlip>
                <a:blip r:embed="rId4"/>
              </a:buBlip>
              <a:defRPr/>
            </a:pPr>
            <a:r>
              <a:rPr lang="en-US" sz="2400" dirty="0">
                <a:latin typeface="+mn-lt"/>
                <a:cs typeface="Times New Roman" pitchFamily="18" charset="0"/>
              </a:rPr>
              <a:t>The MAP attempts to orient the MAB </a:t>
            </a:r>
            <a:r>
              <a:rPr lang="en-US" sz="2400" dirty="0" err="1">
                <a:latin typeface="+mn-lt"/>
                <a:cs typeface="Times New Roman" pitchFamily="18" charset="0"/>
              </a:rPr>
              <a:t>programme</a:t>
            </a:r>
            <a:r>
              <a:rPr lang="en-US" sz="2400" dirty="0">
                <a:latin typeface="+mn-lt"/>
                <a:cs typeface="Times New Roman" pitchFamily="18" charset="0"/>
              </a:rPr>
              <a:t> and the </a:t>
            </a:r>
            <a:r>
              <a:rPr lang="en-US" sz="2400" dirty="0">
                <a:latin typeface="+mn-lt"/>
                <a:cs typeface="Times New Roman" pitchFamily="18" charset="0"/>
              </a:rPr>
              <a:t>WNBR </a:t>
            </a:r>
            <a:r>
              <a:rPr lang="en-US" sz="2400" dirty="0">
                <a:latin typeface="+mn-lt"/>
                <a:cs typeface="Times New Roman" pitchFamily="18" charset="0"/>
              </a:rPr>
              <a:t>activities during 2008–2013 in the face of new challenges in an ever-changing world </a:t>
            </a:r>
            <a:r>
              <a:rPr lang="en-US" sz="2400" dirty="0">
                <a:latin typeface="+mn-lt"/>
                <a:cs typeface="Times New Roman" pitchFamily="18" charset="0"/>
              </a:rPr>
              <a:t>(four </a:t>
            </a:r>
            <a:r>
              <a:rPr lang="en-US" sz="2400" dirty="0">
                <a:latin typeface="+mn-lt"/>
                <a:cs typeface="Times New Roman" pitchFamily="18" charset="0"/>
              </a:rPr>
              <a:t>main action areas</a:t>
            </a:r>
            <a:r>
              <a:rPr lang="en-US" sz="2400" dirty="0">
                <a:latin typeface="+mn-lt"/>
                <a:cs typeface="Times New Roman" pitchFamily="18" charset="0"/>
              </a:rPr>
              <a:t>): </a:t>
            </a:r>
            <a:r>
              <a:rPr lang="en-US" sz="2400" b="1" dirty="0">
                <a:solidFill>
                  <a:srgbClr val="FF0000"/>
                </a:solidFill>
                <a:latin typeface="+mn-lt"/>
                <a:cs typeface="Times New Roman" pitchFamily="18" charset="0"/>
              </a:rPr>
              <a:t>HOW TO </a:t>
            </a:r>
            <a:r>
              <a:rPr lang="en-US" sz="2400" b="1" dirty="0">
                <a:solidFill>
                  <a:srgbClr val="FF0000"/>
                </a:solidFill>
                <a:latin typeface="+mn-lt"/>
                <a:cs typeface="Times New Roman" pitchFamily="18" charset="0"/>
              </a:rPr>
              <a:t>HAVE A GREATER IMPACT?</a:t>
            </a:r>
          </a:p>
        </p:txBody>
      </p:sp>
      <p:sp>
        <p:nvSpPr>
          <p:cNvPr id="9"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7" name="Rectangle 29"/>
          <p:cNvSpPr>
            <a:spLocks noChangeArrowheads="1"/>
          </p:cNvSpPr>
          <p:nvPr/>
        </p:nvSpPr>
        <p:spPr bwMode="auto">
          <a:xfrm>
            <a:off x="250825" y="2708275"/>
            <a:ext cx="4465638" cy="3355975"/>
          </a:xfrm>
          <a:prstGeom prst="rect">
            <a:avLst/>
          </a:prstGeom>
          <a:noFill/>
          <a:ln w="9525">
            <a:noFill/>
            <a:miter lim="800000"/>
            <a:headEnd/>
            <a:tailEnd/>
          </a:ln>
          <a:effectLst/>
        </p:spPr>
        <p:txBody>
          <a:bodyPr>
            <a:spAutoFit/>
          </a:bodyPr>
          <a:lstStyle/>
          <a:p>
            <a:pPr marL="457200" indent="-457200" fontAlgn="auto">
              <a:spcBef>
                <a:spcPts val="600"/>
              </a:spcBef>
              <a:spcAft>
                <a:spcPts val="0"/>
              </a:spcAft>
              <a:buFontTx/>
              <a:buBlip>
                <a:blip r:embed="rId4"/>
              </a:buBlip>
              <a:defRPr/>
            </a:pPr>
            <a:r>
              <a:rPr lang="en-US" sz="2400" b="1" dirty="0">
                <a:effectLst>
                  <a:outerShdw blurRad="38100" dist="38100" dir="2700000" algn="tl">
                    <a:srgbClr val="C0C0C0"/>
                  </a:outerShdw>
                </a:effectLst>
                <a:latin typeface="+mn-lt"/>
                <a:cs typeface="Times New Roman" pitchFamily="18" charset="0"/>
              </a:rPr>
              <a:t>Local environment?</a:t>
            </a:r>
          </a:p>
          <a:p>
            <a:pPr marL="457200" indent="-457200" fontAlgn="auto">
              <a:spcBef>
                <a:spcPts val="600"/>
              </a:spcBef>
              <a:spcAft>
                <a:spcPts val="0"/>
              </a:spcAft>
              <a:buFontTx/>
              <a:buBlip>
                <a:blip r:embed="rId4"/>
              </a:buBlip>
              <a:defRPr/>
            </a:pPr>
            <a:r>
              <a:rPr lang="en-US" sz="2400" b="1" dirty="0">
                <a:effectLst>
                  <a:outerShdw blurRad="38100" dist="38100" dir="2700000" algn="tl">
                    <a:srgbClr val="C0C0C0"/>
                  </a:outerShdw>
                </a:effectLst>
                <a:latin typeface="+mn-lt"/>
                <a:cs typeface="Times New Roman" pitchFamily="18" charset="0"/>
              </a:rPr>
              <a:t>Local culture?</a:t>
            </a:r>
          </a:p>
          <a:p>
            <a:pPr marL="457200" indent="-457200" fontAlgn="auto">
              <a:spcBef>
                <a:spcPts val="600"/>
              </a:spcBef>
              <a:spcAft>
                <a:spcPts val="0"/>
              </a:spcAft>
              <a:buFontTx/>
              <a:buBlip>
                <a:blip r:embed="rId4"/>
              </a:buBlip>
              <a:defRPr/>
            </a:pPr>
            <a:r>
              <a:rPr lang="en-US" sz="2400" b="1" dirty="0">
                <a:effectLst>
                  <a:outerShdw blurRad="38100" dist="38100" dir="2700000" algn="tl">
                    <a:srgbClr val="C0C0C0"/>
                  </a:outerShdw>
                </a:effectLst>
                <a:latin typeface="+mn-lt"/>
                <a:cs typeface="Times New Roman" pitchFamily="18" charset="0"/>
              </a:rPr>
              <a:t>Local practices?</a:t>
            </a:r>
          </a:p>
          <a:p>
            <a:pPr marL="457200" indent="-457200" fontAlgn="auto">
              <a:spcBef>
                <a:spcPts val="600"/>
              </a:spcBef>
              <a:spcAft>
                <a:spcPts val="0"/>
              </a:spcAft>
              <a:buFontTx/>
              <a:buBlip>
                <a:blip r:embed="rId4"/>
              </a:buBlip>
              <a:defRPr/>
            </a:pPr>
            <a:r>
              <a:rPr lang="en-US" sz="2400" b="1" dirty="0">
                <a:solidFill>
                  <a:srgbClr val="FF0000"/>
                </a:solidFill>
                <a:effectLst>
                  <a:outerShdw blurRad="38100" dist="38100" dir="2700000" algn="tl">
                    <a:srgbClr val="C0C0C0"/>
                  </a:outerShdw>
                </a:effectLst>
                <a:latin typeface="+mn-lt"/>
                <a:cs typeface="Times New Roman" pitchFamily="18" charset="0"/>
              </a:rPr>
              <a:t>Have I understood something about the global </a:t>
            </a:r>
            <a:r>
              <a:rPr lang="en-US" sz="2400" b="1" dirty="0">
                <a:solidFill>
                  <a:srgbClr val="FF0000"/>
                </a:solidFill>
                <a:effectLst>
                  <a:outerShdw blurRad="38100" dist="38100" dir="2700000" algn="tl">
                    <a:srgbClr val="C0C0C0"/>
                  </a:outerShdw>
                </a:effectLst>
                <a:latin typeface="+mn-lt"/>
                <a:cs typeface="Times New Roman" pitchFamily="18" charset="0"/>
              </a:rPr>
              <a:t>challenges </a:t>
            </a:r>
            <a:r>
              <a:rPr lang="en-US" sz="2400" b="1" dirty="0">
                <a:solidFill>
                  <a:srgbClr val="FF0000"/>
                </a:solidFill>
                <a:effectLst>
                  <a:outerShdw blurRad="38100" dist="38100" dir="2700000" algn="tl">
                    <a:srgbClr val="C0C0C0"/>
                  </a:outerShdw>
                </a:effectLst>
                <a:latin typeface="+mn-lt"/>
                <a:cs typeface="Times New Roman" pitchFamily="18" charset="0"/>
              </a:rPr>
              <a:t>of SD?</a:t>
            </a:r>
          </a:p>
          <a:p>
            <a:pPr marL="457200" indent="-457200" fontAlgn="auto">
              <a:spcBef>
                <a:spcPts val="600"/>
              </a:spcBef>
              <a:spcAft>
                <a:spcPts val="0"/>
              </a:spcAft>
              <a:buFontTx/>
              <a:buBlip>
                <a:blip r:embed="rId4"/>
              </a:buBlip>
              <a:defRPr/>
            </a:pPr>
            <a:r>
              <a:rPr lang="en-US" sz="2400" b="1" dirty="0">
                <a:solidFill>
                  <a:srgbClr val="FF0000"/>
                </a:solidFill>
                <a:effectLst>
                  <a:outerShdw blurRad="38100" dist="38100" dir="2700000" algn="tl">
                    <a:srgbClr val="C0C0C0"/>
                  </a:outerShdw>
                </a:effectLst>
                <a:latin typeface="+mn-lt"/>
                <a:cs typeface="Times New Roman" pitchFamily="18" charset="0"/>
              </a:rPr>
              <a:t>Am I changing something in my way of living?</a:t>
            </a:r>
          </a:p>
        </p:txBody>
      </p:sp>
      <p:sp>
        <p:nvSpPr>
          <p:cNvPr id="8" name="Rectangle 34"/>
          <p:cNvSpPr>
            <a:spLocks noChangeArrowheads="1"/>
          </p:cNvSpPr>
          <p:nvPr/>
        </p:nvSpPr>
        <p:spPr bwMode="auto">
          <a:xfrm>
            <a:off x="1763688" y="1772816"/>
            <a:ext cx="7380312"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err="1">
                <a:solidFill>
                  <a:schemeClr val="accent1">
                    <a:lumMod val="75000"/>
                  </a:schemeClr>
                </a:solidFill>
                <a:latin typeface="+mn-lt"/>
                <a:cs typeface="+mn-cs"/>
              </a:rPr>
              <a:t>BRs</a:t>
            </a:r>
            <a:r>
              <a:rPr lang="it-IT" sz="2400" b="1" dirty="0">
                <a:solidFill>
                  <a:schemeClr val="accent1">
                    <a:lumMod val="75000"/>
                  </a:schemeClr>
                </a:solidFill>
                <a:latin typeface="+mn-lt"/>
                <a:cs typeface="+mn-cs"/>
              </a:rPr>
              <a:t> </a:t>
            </a:r>
            <a:r>
              <a:rPr lang="it-IT" sz="2400" b="1" dirty="0" err="1">
                <a:solidFill>
                  <a:schemeClr val="accent1">
                    <a:lumMod val="75000"/>
                  </a:schemeClr>
                </a:solidFill>
                <a:latin typeface="+mn-lt"/>
                <a:cs typeface="+mn-cs"/>
              </a:rPr>
              <a:t>as</a:t>
            </a:r>
            <a:r>
              <a:rPr lang="it-IT" sz="2400" b="1" dirty="0">
                <a:solidFill>
                  <a:schemeClr val="accent1">
                    <a:lumMod val="75000"/>
                  </a:schemeClr>
                </a:solidFill>
                <a:latin typeface="+mn-lt"/>
                <a:cs typeface="+mn-cs"/>
              </a:rPr>
              <a:t> LEARNING PLACES on SD?</a:t>
            </a:r>
            <a:endParaRPr lang="it-IT" sz="2400" b="1" dirty="0">
              <a:solidFill>
                <a:schemeClr val="accent1">
                  <a:lumMod val="75000"/>
                </a:schemeClr>
              </a:solidFill>
              <a:latin typeface="+mn-lt"/>
              <a:cs typeface="+mn-cs"/>
            </a:endParaRPr>
          </a:p>
        </p:txBody>
      </p:sp>
      <p:pic>
        <p:nvPicPr>
          <p:cNvPr id="18438" name="Picture 25" descr="fonctions"/>
          <p:cNvPicPr>
            <a:picLocks noChangeAspect="1" noChangeArrowheads="1"/>
          </p:cNvPicPr>
          <p:nvPr/>
        </p:nvPicPr>
        <p:blipFill>
          <a:blip r:embed="rId5"/>
          <a:srcRect/>
          <a:stretch>
            <a:fillRect/>
          </a:stretch>
        </p:blipFill>
        <p:spPr bwMode="auto">
          <a:xfrm>
            <a:off x="4716463" y="2708275"/>
            <a:ext cx="4114800" cy="3168650"/>
          </a:xfrm>
          <a:prstGeom prst="rect">
            <a:avLst/>
          </a:prstGeom>
          <a:noFill/>
          <a:ln w="9525">
            <a:noFill/>
            <a:miter lim="800000"/>
            <a:headEnd/>
            <a:tailEnd/>
          </a:ln>
        </p:spPr>
      </p:pic>
      <p:sp>
        <p:nvSpPr>
          <p:cNvPr id="18439" name="Text Box 26"/>
          <p:cNvSpPr txBox="1">
            <a:spLocks noChangeArrowheads="1"/>
          </p:cNvSpPr>
          <p:nvPr/>
        </p:nvSpPr>
        <p:spPr bwMode="auto">
          <a:xfrm>
            <a:off x="5272088" y="2949575"/>
            <a:ext cx="1371600" cy="304800"/>
          </a:xfrm>
          <a:prstGeom prst="rect">
            <a:avLst/>
          </a:prstGeom>
          <a:noFill/>
          <a:ln w="9525">
            <a:noFill/>
            <a:miter lim="800000"/>
            <a:headEnd/>
            <a:tailEnd/>
          </a:ln>
        </p:spPr>
        <p:txBody>
          <a:bodyPr>
            <a:spAutoFit/>
          </a:bodyPr>
          <a:lstStyle/>
          <a:p>
            <a:pPr eaLnBrk="0" hangingPunct="0">
              <a:spcBef>
                <a:spcPct val="50000"/>
              </a:spcBef>
            </a:pPr>
            <a:r>
              <a:rPr lang="en-US" sz="1400" b="1">
                <a:solidFill>
                  <a:srgbClr val="FF0000"/>
                </a:solidFill>
                <a:latin typeface="Arial MT"/>
              </a:rPr>
              <a:t>Conservation</a:t>
            </a:r>
            <a:endParaRPr lang="en-US" sz="2400">
              <a:solidFill>
                <a:srgbClr val="FF0000"/>
              </a:solidFill>
              <a:latin typeface="Times New Roman" pitchFamily="18" charset="0"/>
            </a:endParaRPr>
          </a:p>
        </p:txBody>
      </p:sp>
      <p:sp>
        <p:nvSpPr>
          <p:cNvPr id="18440" name="Text Box 27"/>
          <p:cNvSpPr txBox="1">
            <a:spLocks noChangeArrowheads="1"/>
          </p:cNvSpPr>
          <p:nvPr/>
        </p:nvSpPr>
        <p:spPr bwMode="auto">
          <a:xfrm>
            <a:off x="6926263" y="2949575"/>
            <a:ext cx="1295400" cy="51752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MT"/>
              </a:rPr>
              <a:t>Sustainable </a:t>
            </a:r>
            <a:br>
              <a:rPr lang="en-US" sz="1400" b="1">
                <a:solidFill>
                  <a:srgbClr val="FF0000"/>
                </a:solidFill>
                <a:latin typeface="Arial MT"/>
              </a:rPr>
            </a:br>
            <a:r>
              <a:rPr lang="en-US" sz="1400" b="1">
                <a:solidFill>
                  <a:srgbClr val="FF0000"/>
                </a:solidFill>
                <a:latin typeface="Arial MT"/>
              </a:rPr>
              <a:t>use</a:t>
            </a:r>
            <a:endParaRPr lang="en-US" sz="2400">
              <a:solidFill>
                <a:srgbClr val="FF0000"/>
              </a:solidFill>
              <a:latin typeface="Times New Roman" pitchFamily="18" charset="0"/>
            </a:endParaRPr>
          </a:p>
        </p:txBody>
      </p:sp>
      <p:sp>
        <p:nvSpPr>
          <p:cNvPr id="18441" name="Text Box 28"/>
          <p:cNvSpPr txBox="1">
            <a:spLocks noChangeArrowheads="1"/>
          </p:cNvSpPr>
          <p:nvPr/>
        </p:nvSpPr>
        <p:spPr bwMode="auto">
          <a:xfrm>
            <a:off x="6135688" y="5110163"/>
            <a:ext cx="1295400" cy="517525"/>
          </a:xfrm>
          <a:prstGeom prst="rect">
            <a:avLst/>
          </a:prstGeom>
          <a:noFill/>
          <a:ln w="9525">
            <a:noFill/>
            <a:miter lim="800000"/>
            <a:headEnd/>
            <a:tailEnd/>
          </a:ln>
        </p:spPr>
        <p:txBody>
          <a:bodyPr>
            <a:spAutoFit/>
          </a:bodyPr>
          <a:lstStyle/>
          <a:p>
            <a:pPr algn="ctr" eaLnBrk="0" hangingPunct="0">
              <a:spcBef>
                <a:spcPct val="50000"/>
              </a:spcBef>
            </a:pPr>
            <a:r>
              <a:rPr lang="en-US" sz="1400" b="1">
                <a:solidFill>
                  <a:srgbClr val="FF0000"/>
                </a:solidFill>
                <a:latin typeface="Arial MT"/>
              </a:rPr>
              <a:t>Logistic support</a:t>
            </a:r>
            <a:endParaRPr lang="en-US" sz="2400">
              <a:solidFill>
                <a:srgbClr val="FF0000"/>
              </a:solidFill>
              <a:latin typeface="Times New Roman" pitchFamily="18" charset="0"/>
            </a:endParaRPr>
          </a:p>
        </p:txBody>
      </p:sp>
      <p:sp>
        <p:nvSpPr>
          <p:cNvPr id="13"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a:solidFill>
                  <a:srgbClr val="007ABD"/>
                </a:solidFill>
                <a:effectLst>
                  <a:outerShdw blurRad="38100" dist="38100" dir="2700000" algn="tl">
                    <a:srgbClr val="000000">
                      <a:alpha val="43137"/>
                    </a:srgbClr>
                  </a:outerShdw>
                </a:effectLst>
              </a:rPr>
              <a:t>2</a:t>
            </a:r>
            <a:r>
              <a:rPr lang="it-IT" dirty="0" smtClean="0">
                <a:solidFill>
                  <a:srgbClr val="007ABD"/>
                </a:solidFill>
                <a:effectLst>
                  <a:outerShdw blurRad="38100" dist="38100" dir="2700000" algn="tl">
                    <a:srgbClr val="000000">
                      <a:alpha val="43137"/>
                    </a:srgbClr>
                  </a:outerShdw>
                </a:effectLst>
              </a:rPr>
              <a:t>. THE BR’S RESPONSIBILITY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Rectangle 34"/>
          <p:cNvSpPr>
            <a:spLocks noChangeArrowheads="1"/>
          </p:cNvSpPr>
          <p:nvPr/>
        </p:nvSpPr>
        <p:spPr bwMode="auto">
          <a:xfrm>
            <a:off x="1763688" y="1772816"/>
            <a:ext cx="7380312"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a:solidFill>
                  <a:schemeClr val="accent1">
                    <a:lumMod val="75000"/>
                  </a:schemeClr>
                </a:solidFill>
                <a:latin typeface="+mn-lt"/>
                <a:cs typeface="+mn-cs"/>
              </a:rPr>
              <a:t>A FEW CHALLENGES RELATED TO ESD…</a:t>
            </a:r>
            <a:endParaRPr lang="it-IT" sz="2400" b="1" dirty="0">
              <a:solidFill>
                <a:schemeClr val="accent1">
                  <a:lumMod val="75000"/>
                </a:schemeClr>
              </a:solidFill>
              <a:latin typeface="+mn-lt"/>
              <a:cs typeface="+mn-cs"/>
            </a:endParaRPr>
          </a:p>
        </p:txBody>
      </p:sp>
      <p:sp>
        <p:nvSpPr>
          <p:cNvPr id="13" name="Rectangle 7"/>
          <p:cNvSpPr>
            <a:spLocks noChangeArrowheads="1"/>
          </p:cNvSpPr>
          <p:nvPr/>
        </p:nvSpPr>
        <p:spPr bwMode="auto">
          <a:xfrm>
            <a:off x="1763688" y="2276872"/>
            <a:ext cx="7380312" cy="409342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marL="457200" indent="-457200" fontAlgn="auto">
              <a:spcBef>
                <a:spcPts val="600"/>
              </a:spcBef>
              <a:spcAft>
                <a:spcPts val="0"/>
              </a:spcAft>
              <a:buFontTx/>
              <a:buBlip>
                <a:blip r:embed="rId4"/>
              </a:buBlip>
              <a:defRPr/>
            </a:pPr>
            <a:r>
              <a:rPr lang="en-US" sz="2400" dirty="0">
                <a:latin typeface="+mn-lt"/>
                <a:cs typeface="Times New Roman" pitchFamily="18" charset="0"/>
              </a:rPr>
              <a:t>How to face the complexity of SD related issues?</a:t>
            </a:r>
          </a:p>
          <a:p>
            <a:pPr marL="457200" indent="-457200" fontAlgn="auto">
              <a:spcBef>
                <a:spcPts val="600"/>
              </a:spcBef>
              <a:spcAft>
                <a:spcPts val="0"/>
              </a:spcAft>
              <a:buFontTx/>
              <a:buBlip>
                <a:blip r:embed="rId4"/>
              </a:buBlip>
              <a:defRPr/>
            </a:pPr>
            <a:r>
              <a:rPr lang="en-US" sz="2400" dirty="0">
                <a:latin typeface="+mn-lt"/>
                <a:cs typeface="Times New Roman" pitchFamily="18" charset="0"/>
              </a:rPr>
              <a:t>How to better link local to global and increase our sense of solidarity (one world, one common future)? </a:t>
            </a:r>
          </a:p>
          <a:p>
            <a:pPr marL="457200" indent="-457200" fontAlgn="auto">
              <a:spcBef>
                <a:spcPts val="600"/>
              </a:spcBef>
              <a:spcAft>
                <a:spcPts val="0"/>
              </a:spcAft>
              <a:buFontTx/>
              <a:buBlip>
                <a:blip r:embed="rId4"/>
              </a:buBlip>
              <a:defRPr/>
            </a:pPr>
            <a:r>
              <a:rPr lang="en-US" sz="2400" dirty="0">
                <a:latin typeface="+mn-lt"/>
                <a:cs typeface="Times New Roman" pitchFamily="18" charset="0"/>
              </a:rPr>
              <a:t>How to overcome a quite diffused sense of helplessness (what could I do? </a:t>
            </a:r>
            <a:r>
              <a:rPr lang="en-US" sz="2400" dirty="0">
                <a:latin typeface="+mn-lt"/>
                <a:cs typeface="Times New Roman" pitchFamily="18" charset="0"/>
              </a:rPr>
              <a:t>)?</a:t>
            </a:r>
            <a:endParaRPr lang="en-US" sz="2400" dirty="0">
              <a:latin typeface="+mn-lt"/>
              <a:cs typeface="Times New Roman" pitchFamily="18" charset="0"/>
            </a:endParaRPr>
          </a:p>
          <a:p>
            <a:pPr marL="457200" indent="-457200" fontAlgn="auto">
              <a:spcBef>
                <a:spcPts val="600"/>
              </a:spcBef>
              <a:spcAft>
                <a:spcPts val="0"/>
              </a:spcAft>
              <a:buFontTx/>
              <a:buBlip>
                <a:blip r:embed="rId4"/>
              </a:buBlip>
              <a:defRPr/>
            </a:pPr>
            <a:r>
              <a:rPr lang="en-US" sz="2400" dirty="0">
                <a:latin typeface="+mn-lt"/>
                <a:cs typeface="Times New Roman" pitchFamily="18" charset="0"/>
              </a:rPr>
              <a:t>How to move concretely from cognitive learning (knowledge) towards changes in values, behavior, decisions and concrete actions, by individuals and/or collectively?</a:t>
            </a:r>
          </a:p>
          <a:p>
            <a:pPr marL="457200" indent="-457200" fontAlgn="auto">
              <a:spcBef>
                <a:spcPts val="600"/>
              </a:spcBef>
              <a:spcAft>
                <a:spcPts val="0"/>
              </a:spcAft>
              <a:buFontTx/>
              <a:buBlip>
                <a:blip r:embed="rId4"/>
              </a:buBlip>
              <a:defRPr/>
            </a:pPr>
            <a:r>
              <a:rPr lang="en-US" sz="2400" dirty="0">
                <a:latin typeface="+mn-lt"/>
                <a:cs typeface="Times New Roman" pitchFamily="18" charset="0"/>
              </a:rPr>
              <a:t>Growth can not be any more “the” model…</a:t>
            </a:r>
          </a:p>
        </p:txBody>
      </p:sp>
      <p:sp>
        <p:nvSpPr>
          <p:cNvPr id="9"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rrowheads="1"/>
          </p:cNvPicPr>
          <p:nvPr/>
        </p:nvPicPr>
        <p:blipFill>
          <a:blip r:embed="rId3" cstate="screen"/>
          <a:srcRect/>
          <a:stretch>
            <a:fillRect/>
          </a:stretch>
        </p:blipFill>
        <p:spPr bwMode="auto">
          <a:xfrm>
            <a:off x="251520" y="1628800"/>
            <a:ext cx="1080120" cy="936104"/>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Rectangle 34"/>
          <p:cNvSpPr>
            <a:spLocks noChangeArrowheads="1"/>
          </p:cNvSpPr>
          <p:nvPr/>
        </p:nvSpPr>
        <p:spPr bwMode="auto">
          <a:xfrm>
            <a:off x="1763688" y="1772816"/>
            <a:ext cx="7380312"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488" tIns="44450" rIns="90488" bIns="44450"/>
          <a:lstStyle/>
          <a:p>
            <a:pPr eaLnBrk="0" fontAlgn="auto" hangingPunct="0">
              <a:spcBef>
                <a:spcPct val="10000"/>
              </a:spcBef>
              <a:spcAft>
                <a:spcPct val="10000"/>
              </a:spcAft>
              <a:defRPr/>
            </a:pPr>
            <a:r>
              <a:rPr lang="it-IT" sz="2400" b="1" dirty="0">
                <a:solidFill>
                  <a:schemeClr val="accent1">
                    <a:lumMod val="75000"/>
                  </a:schemeClr>
                </a:solidFill>
                <a:latin typeface="+mn-lt"/>
                <a:cs typeface="+mn-cs"/>
              </a:rPr>
              <a:t>THESE ARE ALSO CHALLENGES FOR SCIENTISTS…</a:t>
            </a:r>
            <a:endParaRPr lang="it-IT" sz="2400" b="1" dirty="0">
              <a:solidFill>
                <a:schemeClr val="accent1">
                  <a:lumMod val="75000"/>
                </a:schemeClr>
              </a:solidFill>
              <a:latin typeface="+mn-lt"/>
              <a:cs typeface="+mn-cs"/>
            </a:endParaRPr>
          </a:p>
        </p:txBody>
      </p:sp>
      <p:sp>
        <p:nvSpPr>
          <p:cNvPr id="13" name="Rectangle 7"/>
          <p:cNvSpPr>
            <a:spLocks noChangeArrowheads="1"/>
          </p:cNvSpPr>
          <p:nvPr/>
        </p:nvSpPr>
        <p:spPr bwMode="auto">
          <a:xfrm>
            <a:off x="1763688" y="2287900"/>
            <a:ext cx="7380312" cy="409342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a:spAutoFit/>
          </a:bodyPr>
          <a:lstStyle/>
          <a:p>
            <a:pPr marL="457200" indent="-457200" fontAlgn="auto">
              <a:spcBef>
                <a:spcPts val="600"/>
              </a:spcBef>
              <a:spcAft>
                <a:spcPts val="0"/>
              </a:spcAft>
              <a:buFontTx/>
              <a:buBlip>
                <a:blip r:embed="rId4"/>
              </a:buBlip>
              <a:defRPr/>
            </a:pPr>
            <a:r>
              <a:rPr lang="en-US" sz="2400" dirty="0">
                <a:latin typeface="+mn-lt"/>
                <a:cs typeface="Times New Roman" pitchFamily="18" charset="0"/>
              </a:rPr>
              <a:t>Better developing </a:t>
            </a:r>
            <a:r>
              <a:rPr lang="en-US" sz="2400" dirty="0">
                <a:latin typeface="+mn-lt"/>
                <a:cs typeface="Times New Roman" pitchFamily="18" charset="0"/>
              </a:rPr>
              <a:t>the BRs’ research </a:t>
            </a:r>
            <a:r>
              <a:rPr lang="en-US" sz="2400" dirty="0">
                <a:latin typeface="+mn-lt"/>
                <a:cs typeface="Times New Roman" pitchFamily="18" charset="0"/>
              </a:rPr>
              <a:t>and monitoring functions and facilities;</a:t>
            </a:r>
          </a:p>
          <a:p>
            <a:pPr marL="457200" indent="-457200" fontAlgn="auto">
              <a:spcBef>
                <a:spcPts val="600"/>
              </a:spcBef>
              <a:spcAft>
                <a:spcPts val="0"/>
              </a:spcAft>
              <a:buFontTx/>
              <a:buBlip>
                <a:blip r:embed="rId4"/>
              </a:buBlip>
              <a:defRPr/>
            </a:pPr>
            <a:r>
              <a:rPr lang="en-US" sz="2400" dirty="0">
                <a:latin typeface="+mn-lt"/>
                <a:cs typeface="Times New Roman" pitchFamily="18" charset="0"/>
              </a:rPr>
              <a:t>Better </a:t>
            </a:r>
            <a:r>
              <a:rPr lang="en-US" sz="2400" dirty="0">
                <a:latin typeface="+mn-lt"/>
                <a:cs typeface="Times New Roman" pitchFamily="18" charset="0"/>
              </a:rPr>
              <a:t>linking </a:t>
            </a:r>
            <a:r>
              <a:rPr lang="en-US" sz="2400" dirty="0">
                <a:latin typeface="+mn-lt"/>
                <a:cs typeface="Times New Roman" pitchFamily="18" charset="0"/>
              </a:rPr>
              <a:t>local innovative </a:t>
            </a:r>
            <a:r>
              <a:rPr lang="en-US" sz="2400" dirty="0">
                <a:latin typeface="+mn-lt"/>
                <a:cs typeface="Times New Roman" pitchFamily="18" charset="0"/>
              </a:rPr>
              <a:t>experiences </a:t>
            </a:r>
            <a:r>
              <a:rPr lang="en-US" sz="2400" dirty="0">
                <a:latin typeface="+mn-lt"/>
                <a:cs typeface="Times New Roman" pitchFamily="18" charset="0"/>
              </a:rPr>
              <a:t>in </a:t>
            </a:r>
            <a:r>
              <a:rPr lang="en-US" sz="2400" dirty="0">
                <a:latin typeface="+mn-lt"/>
                <a:cs typeface="Times New Roman" pitchFamily="18" charset="0"/>
              </a:rPr>
              <a:t>the wider </a:t>
            </a:r>
            <a:r>
              <a:rPr lang="en-US" sz="2400" dirty="0">
                <a:latin typeface="+mn-lt"/>
                <a:cs typeface="Times New Roman" pitchFamily="18" charset="0"/>
              </a:rPr>
              <a:t>context of SD;</a:t>
            </a:r>
          </a:p>
          <a:p>
            <a:pPr marL="457200" indent="-457200" fontAlgn="auto">
              <a:spcBef>
                <a:spcPts val="600"/>
              </a:spcBef>
              <a:spcAft>
                <a:spcPts val="0"/>
              </a:spcAft>
              <a:buFontTx/>
              <a:buBlip>
                <a:blip r:embed="rId4"/>
              </a:buBlip>
              <a:defRPr/>
            </a:pPr>
            <a:r>
              <a:rPr lang="en-US" sz="2400" dirty="0">
                <a:latin typeface="+mn-lt"/>
                <a:cs typeface="Times New Roman" pitchFamily="18" charset="0"/>
              </a:rPr>
              <a:t>The consolidation and scientific validation of SD models;</a:t>
            </a:r>
          </a:p>
          <a:p>
            <a:pPr marL="457200" indent="-457200" fontAlgn="auto">
              <a:spcBef>
                <a:spcPts val="600"/>
              </a:spcBef>
              <a:spcAft>
                <a:spcPts val="0"/>
              </a:spcAft>
              <a:buFontTx/>
              <a:buBlip>
                <a:blip r:embed="rId4"/>
              </a:buBlip>
              <a:defRPr/>
            </a:pPr>
            <a:r>
              <a:rPr lang="en-US" sz="2400" dirty="0">
                <a:latin typeface="+mn-lt"/>
                <a:cs typeface="Times New Roman" pitchFamily="18" charset="0"/>
              </a:rPr>
              <a:t>Better disseminating best practices and innovation;</a:t>
            </a:r>
          </a:p>
          <a:p>
            <a:pPr marL="457200" indent="-457200" fontAlgn="auto">
              <a:spcBef>
                <a:spcPts val="600"/>
              </a:spcBef>
              <a:spcAft>
                <a:spcPts val="0"/>
              </a:spcAft>
              <a:buFontTx/>
              <a:buBlip>
                <a:blip r:embed="rId4"/>
              </a:buBlip>
              <a:defRPr/>
            </a:pPr>
            <a:r>
              <a:rPr lang="en-US" sz="2400" dirty="0">
                <a:latin typeface="+mn-lt"/>
                <a:cs typeface="Times New Roman" pitchFamily="18" charset="0"/>
              </a:rPr>
              <a:t>Being </a:t>
            </a:r>
            <a:r>
              <a:rPr lang="en-US" sz="2400" dirty="0">
                <a:latin typeface="+mn-lt"/>
                <a:cs typeface="Times New Roman" pitchFamily="18" charset="0"/>
              </a:rPr>
              <a:t>using BRs as </a:t>
            </a:r>
            <a:r>
              <a:rPr lang="en-US" sz="2400" dirty="0">
                <a:latin typeface="+mn-lt"/>
                <a:cs typeface="Times New Roman" pitchFamily="18" charset="0"/>
              </a:rPr>
              <a:t>teaching/learning facilities and therefore increase their societal relevance, their outreach </a:t>
            </a:r>
            <a:r>
              <a:rPr lang="en-US" sz="2400" dirty="0">
                <a:latin typeface="+mn-lt"/>
                <a:cs typeface="Times New Roman" pitchFamily="18" charset="0"/>
              </a:rPr>
              <a:t>(from </a:t>
            </a:r>
            <a:r>
              <a:rPr lang="en-US" sz="2400" dirty="0">
                <a:latin typeface="+mn-lt"/>
                <a:cs typeface="Times New Roman" pitchFamily="18" charset="0"/>
              </a:rPr>
              <a:t>individuals to policy makers)…</a:t>
            </a:r>
          </a:p>
        </p:txBody>
      </p:sp>
      <p:sp>
        <p:nvSpPr>
          <p:cNvPr id="9" name="Title 1"/>
          <p:cNvSpPr>
            <a:spLocks noGrp="1"/>
          </p:cNvSpPr>
          <p:nvPr>
            <p:ph type="title"/>
          </p:nvPr>
        </p:nvSpPr>
        <p:spPr>
          <a:xfrm>
            <a:off x="3089275" y="274638"/>
            <a:ext cx="5597525" cy="1143000"/>
          </a:xfrm>
        </p:spPr>
        <p:txBody>
          <a:bodyPr/>
          <a:lstStyle/>
          <a:p>
            <a:pPr algn="r" fontAlgn="auto">
              <a:spcAft>
                <a:spcPts val="0"/>
              </a:spcAft>
              <a:defRPr/>
            </a:pPr>
            <a:r>
              <a:rPr lang="it-IT" dirty="0" err="1" smtClean="0">
                <a:solidFill>
                  <a:srgbClr val="007ABD"/>
                </a:solidFill>
                <a:effectLst>
                  <a:outerShdw blurRad="38100" dist="38100" dir="2700000" algn="tl">
                    <a:srgbClr val="000000">
                      <a:alpha val="43137"/>
                    </a:srgbClr>
                  </a:outerShdw>
                </a:effectLst>
              </a:rPr>
              <a:t>Why</a:t>
            </a:r>
            <a:r>
              <a:rPr lang="it-IT" dirty="0" smtClean="0">
                <a:solidFill>
                  <a:srgbClr val="007ABD"/>
                </a:solidFill>
                <a:effectLst>
                  <a:outerShdw blurRad="38100" dist="38100" dir="2700000" algn="tl">
                    <a:srgbClr val="000000">
                      <a:alpha val="43137"/>
                    </a:srgbClr>
                  </a:outerShdw>
                </a:effectLst>
              </a:rPr>
              <a:t> ESD in </a:t>
            </a:r>
            <a:r>
              <a:rPr lang="it-IT" dirty="0" err="1" smtClean="0">
                <a:solidFill>
                  <a:srgbClr val="007ABD"/>
                </a:solidFill>
                <a:effectLst>
                  <a:outerShdw blurRad="38100" dist="38100" dir="2700000" algn="tl">
                    <a:srgbClr val="000000">
                      <a:alpha val="43137"/>
                    </a:srgbClr>
                  </a:outerShdw>
                </a:effectLst>
              </a:rPr>
              <a:t>Biosphere</a:t>
            </a:r>
            <a:r>
              <a:rPr lang="it-IT" dirty="0" smtClean="0">
                <a:solidFill>
                  <a:srgbClr val="007ABD"/>
                </a:solidFill>
                <a:effectLst>
                  <a:outerShdw blurRad="38100" dist="38100" dir="2700000" algn="tl">
                    <a:srgbClr val="000000">
                      <a:alpha val="43137"/>
                    </a:srgbClr>
                  </a:outerShdw>
                </a:effectLst>
              </a:rPr>
              <a:t> </a:t>
            </a:r>
            <a:r>
              <a:rPr lang="it-IT" dirty="0" err="1" smtClean="0">
                <a:solidFill>
                  <a:srgbClr val="007ABD"/>
                </a:solidFill>
                <a:effectLst>
                  <a:outerShdw blurRad="38100" dist="38100" dir="2700000" algn="tl">
                    <a:srgbClr val="000000">
                      <a:alpha val="43137"/>
                    </a:srgbClr>
                  </a:outerShdw>
                </a:effectLst>
              </a:rPr>
              <a:t>Reserves</a:t>
            </a:r>
            <a:r>
              <a:rPr lang="it-IT" dirty="0" smtClean="0">
                <a:solidFill>
                  <a:srgbClr val="007ABD"/>
                </a:solidFill>
                <a:effectLst>
                  <a:outerShdw blurRad="38100" dist="38100" dir="2700000" algn="tl">
                    <a:srgbClr val="000000">
                      <a:alpha val="43137"/>
                    </a:srgbClr>
                  </a:outerShdw>
                </a:effectLst>
              </a:rPr>
              <a:t>?</a:t>
            </a:r>
            <a:br>
              <a:rPr lang="it-IT" dirty="0" smtClean="0">
                <a:solidFill>
                  <a:srgbClr val="007ABD"/>
                </a:solidFill>
                <a:effectLst>
                  <a:outerShdw blurRad="38100" dist="38100" dir="2700000" algn="tl">
                    <a:srgbClr val="000000">
                      <a:alpha val="43137"/>
                    </a:srgbClr>
                  </a:outerShdw>
                </a:effectLst>
              </a:rPr>
            </a:br>
            <a:r>
              <a:rPr lang="it-IT" dirty="0" smtClean="0">
                <a:solidFill>
                  <a:srgbClr val="007ABD"/>
                </a:solidFill>
                <a:effectLst>
                  <a:outerShdw blurRad="38100" dist="38100" dir="2700000" algn="tl">
                    <a:srgbClr val="000000">
                      <a:alpha val="43137"/>
                    </a:srgbClr>
                  </a:outerShdw>
                </a:effectLst>
              </a:rPr>
              <a:t>THE BR’S RESPONSIBILITY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6263</TotalTime>
  <Words>5769</Words>
  <Application>Microsoft Office PowerPoint</Application>
  <PresentationFormat>Προβολή στην οθόνη (4:3)</PresentationFormat>
  <Paragraphs>364</Paragraphs>
  <Slides>33</Slides>
  <Notes>33</Notes>
  <HiddenSlides>0</HiddenSlides>
  <MMClips>0</MMClips>
  <ScaleCrop>false</ScaleCrop>
  <HeadingPairs>
    <vt:vector size="6" baseType="variant">
      <vt:variant>
        <vt:lpstr>Γραμματοσειρές που χρησιμοποιούνται</vt:lpstr>
      </vt:variant>
      <vt:variant>
        <vt:i4>7</vt:i4>
      </vt:variant>
      <vt:variant>
        <vt:lpstr>Πρότυπο σχεδίασης</vt:lpstr>
      </vt:variant>
      <vt:variant>
        <vt:i4>3</vt:i4>
      </vt:variant>
      <vt:variant>
        <vt:lpstr>Τίτλοι διαφανειών</vt:lpstr>
      </vt:variant>
      <vt:variant>
        <vt:i4>33</vt:i4>
      </vt:variant>
    </vt:vector>
  </HeadingPairs>
  <TitlesOfParts>
    <vt:vector size="43" baseType="lpstr">
      <vt:lpstr>Calibri</vt:lpstr>
      <vt:lpstr>Arial</vt:lpstr>
      <vt:lpstr>Arial MT</vt:lpstr>
      <vt:lpstr>Times New Roman</vt:lpstr>
      <vt:lpstr>Tahoma</vt:lpstr>
      <vt:lpstr>ZapfDingbats</vt:lpstr>
      <vt:lpstr>Wingdings</vt:lpstr>
      <vt:lpstr>Office Theme</vt:lpstr>
      <vt:lpstr>Office Theme</vt:lpstr>
      <vt:lpstr>Office Theme</vt:lpstr>
      <vt:lpstr>Διαφάνεια 1</vt:lpstr>
      <vt:lpstr>ESD in Biosphere Reserves OVERVIEW</vt:lpstr>
      <vt:lpstr>Why ESD in Biosphere Reserves? THE UNESCO MANDATE</vt:lpstr>
      <vt:lpstr>Why ESD in Biosphere Reserves? THE BR’S RESPONSIBILITY</vt:lpstr>
      <vt:lpstr>Why ESD in Biosphere Reserves? THE BR’S RESPONSIBILITY</vt:lpstr>
      <vt:lpstr>Why ESD in Biosphere Reserves? THE BR’S RESPONSIBILITY</vt:lpstr>
      <vt:lpstr>Why ESD in Biosphere Reserves? 2. THE BR’S RESPONSIBILITY</vt:lpstr>
      <vt:lpstr>Why ESD in Biosphere Reserves? THE BR’S RESPONSIBILITY</vt:lpstr>
      <vt:lpstr>Why ESD in Biosphere Reserves? THE BR’S RESPONSIBILITY</vt:lpstr>
      <vt:lpstr>Why ESD in Biosphere Reserves? THE BR’S RESPONSIBILITY</vt:lpstr>
      <vt:lpstr>Why ESD in Biosphere Reserves? THE BR’S RESPONSIBILITY</vt:lpstr>
      <vt:lpstr>Why ESD in Biosphere Reserves? THE BR’S RESPONSIBILITY</vt:lpstr>
      <vt:lpstr>Why ESD in Biosphere Reserves? THE BR’S RESPONSIBILITY</vt:lpstr>
      <vt:lpstr>How – BRs as platforms for ESD THE ADDED VALUES</vt:lpstr>
      <vt:lpstr>How – BRs as platforms for ESD THE ADDED VALUES</vt:lpstr>
      <vt:lpstr>How – BRs as platforms for ESD THE ADDED VALUES</vt:lpstr>
      <vt:lpstr>How – BRs as platforms for ESD THE ADDED VALUES</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How – BRs as platforms for ESD DEVELOPING THE PLATFORM</vt:lpstr>
      <vt:lpstr>Thank you</vt:lpstr>
    </vt:vector>
  </TitlesOfParts>
  <Company>UNESCO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Mission to UNESCO</dc:title>
  <dc:creator>Philippe Pypaert</dc:creator>
  <cp:lastModifiedBy>kpn</cp:lastModifiedBy>
  <cp:revision>384</cp:revision>
  <cp:lastPrinted>2014-03-25T11:04:17Z</cp:lastPrinted>
  <dcterms:created xsi:type="dcterms:W3CDTF">2012-07-27T12:12:26Z</dcterms:created>
  <dcterms:modified xsi:type="dcterms:W3CDTF">2014-07-18T08:31:43Z</dcterms:modified>
</cp:coreProperties>
</file>