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handoutMasterIdLst>
    <p:handoutMasterId r:id="rId25"/>
  </p:handoutMasterIdLst>
  <p:sldIdLst>
    <p:sldId id="434" r:id="rId2"/>
    <p:sldId id="427" r:id="rId3"/>
    <p:sldId id="466" r:id="rId4"/>
    <p:sldId id="447" r:id="rId5"/>
    <p:sldId id="431" r:id="rId6"/>
    <p:sldId id="446" r:id="rId7"/>
    <p:sldId id="445" r:id="rId8"/>
    <p:sldId id="432" r:id="rId9"/>
    <p:sldId id="467" r:id="rId10"/>
    <p:sldId id="448" r:id="rId11"/>
    <p:sldId id="433" r:id="rId12"/>
    <p:sldId id="442" r:id="rId13"/>
    <p:sldId id="443" r:id="rId14"/>
    <p:sldId id="439" r:id="rId15"/>
    <p:sldId id="455" r:id="rId16"/>
    <p:sldId id="457" r:id="rId17"/>
    <p:sldId id="458" r:id="rId18"/>
    <p:sldId id="459" r:id="rId19"/>
    <p:sldId id="460" r:id="rId20"/>
    <p:sldId id="461" r:id="rId21"/>
    <p:sldId id="462" r:id="rId22"/>
    <p:sldId id="465"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9090"/>
    <a:srgbClr val="FFFF66"/>
    <a:srgbClr val="336699"/>
    <a:srgbClr val="0099CC"/>
    <a:srgbClr val="00CC66"/>
    <a:srgbClr val="66FF66"/>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018" autoAdjust="0"/>
    <p:restoredTop sz="91618" autoAdjust="0"/>
  </p:normalViewPr>
  <p:slideViewPr>
    <p:cSldViewPr>
      <p:cViewPr>
        <p:scale>
          <a:sx n="75" d="100"/>
          <a:sy n="75" d="100"/>
        </p:scale>
        <p:origin x="-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l-GR"/>
          </a:p>
        </p:txBody>
      </p:sp>
      <p:sp>
        <p:nvSpPr>
          <p:cNvPr id="3584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l-GR"/>
          </a:p>
        </p:txBody>
      </p:sp>
      <p:sp>
        <p:nvSpPr>
          <p:cNvPr id="3584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l-GR"/>
          </a:p>
        </p:txBody>
      </p:sp>
      <p:sp>
        <p:nvSpPr>
          <p:cNvPr id="3584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858A0B5-09D2-45F1-B48E-C7FC9F5A9619}" type="slidenum">
              <a:rPr lang="en-US" altLang="el-GR"/>
              <a:pPr/>
              <a:t>‹#›</a:t>
            </a:fld>
            <a:endParaRPr lang="en-US" altLang="el-GR"/>
          </a:p>
        </p:txBody>
      </p:sp>
    </p:spTree>
    <p:extLst>
      <p:ext uri="{BB962C8B-B14F-4D97-AF65-F5344CB8AC3E}">
        <p14:creationId xmlns:p14="http://schemas.microsoft.com/office/powerpoint/2010/main" val="23889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l-GR"/>
          </a:p>
        </p:txBody>
      </p:sp>
      <p:sp>
        <p:nvSpPr>
          <p:cNvPr id="552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l-GR"/>
          </a:p>
        </p:txBody>
      </p:sp>
      <p:sp>
        <p:nvSpPr>
          <p:cNvPr id="553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53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553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l-GR"/>
          </a:p>
        </p:txBody>
      </p:sp>
      <p:sp>
        <p:nvSpPr>
          <p:cNvPr id="553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F8791BF-6C03-4239-9259-9E2A153DA506}" type="slidenum">
              <a:rPr lang="en-US" altLang="el-GR"/>
              <a:pPr/>
              <a:t>‹#›</a:t>
            </a:fld>
            <a:endParaRPr lang="en-US" altLang="el-GR"/>
          </a:p>
        </p:txBody>
      </p:sp>
    </p:spTree>
    <p:extLst>
      <p:ext uri="{BB962C8B-B14F-4D97-AF65-F5344CB8AC3E}">
        <p14:creationId xmlns:p14="http://schemas.microsoft.com/office/powerpoint/2010/main" val="24561441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FBE6C-6811-4394-88D5-F7DD3608C4E4}" type="slidenum">
              <a:rPr lang="en-US" altLang="el-GR"/>
              <a:pPr/>
              <a:t>6</a:t>
            </a:fld>
            <a:endParaRPr lang="en-US" altLang="el-GR"/>
          </a:p>
        </p:txBody>
      </p:sp>
      <p:sp>
        <p:nvSpPr>
          <p:cNvPr id="744450" name="Rectangle 2"/>
          <p:cNvSpPr>
            <a:spLocks noRot="1" noChangeArrowheads="1" noTextEdit="1"/>
          </p:cNvSpPr>
          <p:nvPr>
            <p:ph type="sldImg"/>
          </p:nvPr>
        </p:nvSpPr>
        <p:spPr>
          <a:ln/>
        </p:spPr>
      </p:sp>
      <p:sp>
        <p:nvSpPr>
          <p:cNvPr id="744451" name="Rectangle 3"/>
          <p:cNvSpPr>
            <a:spLocks noGrp="1" noChangeArrowheads="1"/>
          </p:cNvSpPr>
          <p:nvPr>
            <p:ph type="body" idx="1"/>
          </p:nvPr>
        </p:nvSpPr>
        <p:spPr/>
        <p:txBody>
          <a:bodyPr/>
          <a:lstStyle/>
          <a:p>
            <a:r>
              <a:rPr lang="el-GR" altLang="el-GR" u="sng"/>
              <a:t>ΕΠΑΝΑΦΟΡΤΙΣΗ ΥΠΟΓΕΙΩΝ ΝΕΡΩΝ-</a:t>
            </a:r>
            <a:r>
              <a:rPr lang="el-GR" altLang="el-G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C9E736-873C-481F-9CA2-E2AA8F41571C}" type="slidenum">
              <a:rPr lang="en-US" altLang="el-GR"/>
              <a:pPr/>
              <a:t>7</a:t>
            </a:fld>
            <a:endParaRPr lang="en-US" altLang="el-GR"/>
          </a:p>
        </p:txBody>
      </p:sp>
      <p:sp>
        <p:nvSpPr>
          <p:cNvPr id="743426" name="Rectangle 2"/>
          <p:cNvSpPr>
            <a:spLocks noRot="1" noChangeArrowheads="1" noTextEdit="1"/>
          </p:cNvSpPr>
          <p:nvPr>
            <p:ph type="sldImg"/>
          </p:nvPr>
        </p:nvSpPr>
        <p:spPr>
          <a:ln/>
        </p:spPr>
      </p:sp>
      <p:sp>
        <p:nvSpPr>
          <p:cNvPr id="743427" name="Rectangle 3"/>
          <p:cNvSpPr>
            <a:spLocks noGrp="1" noChangeArrowheads="1"/>
          </p:cNvSpPr>
          <p:nvPr>
            <p:ph type="body" idx="1"/>
          </p:nvPr>
        </p:nvSpPr>
        <p:spPr/>
        <p:txBody>
          <a:bodyPr/>
          <a:lstStyle/>
          <a:p>
            <a:r>
              <a:rPr lang="el-GR" altLang="el-GR" u="sng"/>
              <a:t>ΔΙΕΙΣΔΥΣΗ</a:t>
            </a:r>
            <a:r>
              <a:rPr lang="el-GR" altLang="el-G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972529-5A54-4C04-8BA4-3A39003E9B55}" type="slidenum">
              <a:rPr lang="en-US" altLang="el-GR"/>
              <a:pPr/>
              <a:t>8</a:t>
            </a:fld>
            <a:endParaRPr lang="en-US" altLang="el-GR"/>
          </a:p>
        </p:txBody>
      </p:sp>
      <p:sp>
        <p:nvSpPr>
          <p:cNvPr id="742402" name="Rectangle 2"/>
          <p:cNvSpPr>
            <a:spLocks noRot="1" noChangeArrowheads="1" noTextEdit="1"/>
          </p:cNvSpPr>
          <p:nvPr>
            <p:ph type="sldImg"/>
          </p:nvPr>
        </p:nvSpPr>
        <p:spPr>
          <a:ln/>
        </p:spPr>
      </p:sp>
      <p:sp>
        <p:nvSpPr>
          <p:cNvPr id="742403" name="Rectangle 3"/>
          <p:cNvSpPr>
            <a:spLocks noGrp="1" noChangeArrowheads="1"/>
          </p:cNvSpPr>
          <p:nvPr>
            <p:ph type="body" idx="1"/>
          </p:nvPr>
        </p:nvSpPr>
        <p:spPr/>
        <p:txBody>
          <a:bodyPr/>
          <a:lstStyle/>
          <a:p>
            <a:r>
              <a:rPr lang="el-GR" altLang="el-GR" u="sng"/>
              <a:t>ΑΠΟΦΟΡΤΙΣΗ ΥΠΟΓΕΙΩΝ ΥΔΑΤΩΝ-</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2C3463-6576-42EE-8009-7F42A6D7D04E}" type="slidenum">
              <a:rPr lang="en-US" altLang="el-GR"/>
              <a:pPr/>
              <a:t>11</a:t>
            </a:fld>
            <a:endParaRPr lang="en-US" altLang="el-GR"/>
          </a:p>
        </p:txBody>
      </p:sp>
      <p:sp>
        <p:nvSpPr>
          <p:cNvPr id="745474" name="Rectangle 2"/>
          <p:cNvSpPr>
            <a:spLocks noRot="1" noChangeArrowheads="1" noTextEdit="1"/>
          </p:cNvSpPr>
          <p:nvPr>
            <p:ph type="sldImg"/>
          </p:nvPr>
        </p:nvSpPr>
        <p:spPr>
          <a:ln/>
        </p:spPr>
      </p:sp>
      <p:sp>
        <p:nvSpPr>
          <p:cNvPr id="745475" name="Rectangle 3"/>
          <p:cNvSpPr>
            <a:spLocks noGrp="1" noChangeArrowheads="1"/>
          </p:cNvSpPr>
          <p:nvPr>
            <p:ph type="body" idx="1"/>
          </p:nvPr>
        </p:nvSpPr>
        <p:spPr/>
        <p:txBody>
          <a:bodyPr/>
          <a:lstStyle/>
          <a:p>
            <a:r>
              <a:rPr lang="el-GR" altLang="el-GR"/>
              <a:t>Η ΤΑΧΥΤΗΤΑ ΕΙΝΑΙ ΑΝΑΛΟΓΗ-  Διαπερατότητα, Κλίση του υδροφόρου ορίζοντα </a:t>
            </a:r>
            <a:br>
              <a:rPr lang="el-GR" altLang="el-GR"/>
            </a:br>
            <a:r>
              <a:rPr lang="el-GR" altLang="el-GR"/>
              <a:t>                                               -Αντιστρόφως ανάλογη με το πορώδες του εδάφους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019EBC-1666-4373-A6B6-54AE8F9A1FCE}" type="slidenum">
              <a:rPr lang="en-US" altLang="el-GR"/>
              <a:pPr/>
              <a:t>12</a:t>
            </a:fld>
            <a:endParaRPr lang="en-US" altLang="el-GR"/>
          </a:p>
        </p:txBody>
      </p:sp>
      <p:sp>
        <p:nvSpPr>
          <p:cNvPr id="746498" name="Rectangle 2"/>
          <p:cNvSpPr>
            <a:spLocks noRot="1" noChangeArrowheads="1" noTextEdit="1"/>
          </p:cNvSpPr>
          <p:nvPr>
            <p:ph type="sldImg"/>
          </p:nvPr>
        </p:nvSpPr>
        <p:spPr>
          <a:ln/>
        </p:spPr>
      </p:sp>
      <p:sp>
        <p:nvSpPr>
          <p:cNvPr id="746499" name="Rectangle 3"/>
          <p:cNvSpPr>
            <a:spLocks noGrp="1" noChangeArrowheads="1"/>
          </p:cNvSpPr>
          <p:nvPr>
            <p:ph type="body" idx="1"/>
          </p:nvPr>
        </p:nvSpPr>
        <p:spPr/>
        <p:txBody>
          <a:bodyPr/>
          <a:lstStyle/>
          <a:p>
            <a:r>
              <a:rPr lang="el-GR" altLang="el-GR" u="sng"/>
              <a:t>ΔΙΗΘΗΣΗ-</a:t>
            </a:r>
            <a:r>
              <a:rPr lang="el-GR" altLang="el-GR"/>
              <a:t> Επαναφορτίζει υπόγεια ύδατα  -Ανεβάζει υδροφόρο ορίζοντα -Παρέχει νερό σε πηγές, ρυάκια και πηγάδια</a:t>
            </a:r>
          </a:p>
          <a:p>
            <a:r>
              <a:rPr lang="el-GR" altLang="el-GR"/>
              <a:t> </a:t>
            </a:r>
          </a:p>
          <a:p>
            <a:r>
              <a:rPr lang="el-GR" altLang="el-GR"/>
              <a:t>                 Μείωση της διείσδυσης προκαλεί τον υδροφόρο ορίζοντα του νερού να πέσει.</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D92B97-693B-44B2-A7C9-35E5E738AF9F}" type="slidenum">
              <a:rPr lang="en-US" altLang="el-GR"/>
              <a:pPr/>
              <a:t>13</a:t>
            </a:fld>
            <a:endParaRPr lang="en-US" altLang="el-GR"/>
          </a:p>
        </p:txBody>
      </p:sp>
      <p:sp>
        <p:nvSpPr>
          <p:cNvPr id="747522" name="Rectangle 2"/>
          <p:cNvSpPr>
            <a:spLocks noRot="1" noChangeArrowheads="1" noTextEdit="1"/>
          </p:cNvSpPr>
          <p:nvPr>
            <p:ph type="sldImg"/>
          </p:nvPr>
        </p:nvSpPr>
        <p:spPr>
          <a:ln/>
        </p:spPr>
      </p:sp>
      <p:sp>
        <p:nvSpPr>
          <p:cNvPr id="747523" name="Rectangle 3"/>
          <p:cNvSpPr>
            <a:spLocks noGrp="1" noChangeArrowheads="1"/>
          </p:cNvSpPr>
          <p:nvPr>
            <p:ph type="body" idx="1"/>
          </p:nvPr>
        </p:nvSpPr>
        <p:spPr/>
        <p:txBody>
          <a:bodyPr/>
          <a:lstStyle/>
          <a:p>
            <a:r>
              <a:rPr lang="el-GR" altLang="el-GR" i="1" u="sng"/>
              <a:t>ΣΥΝΕΠΕΙΕΣ ΜΕΙΩΣΗΣ ΔΙΕΙΣΔΥΣΗΣ ΝΕΡΟΥ-</a:t>
            </a:r>
          </a:p>
          <a:p>
            <a:endParaRPr lang="el-GR" altLang="el-GR"/>
          </a:p>
          <a:p>
            <a:r>
              <a:rPr lang="el-GR" altLang="el-GR" i="1" u="sng"/>
              <a:t>ΤΕΧΝΙΚΑ ΑΙΤΙΑ ΜΕΙΩΣΗΣ-</a:t>
            </a:r>
            <a:r>
              <a:rPr lang="el-GR" altLang="el-GR"/>
              <a:t> Δόμηση -αποστράγγιση</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FA3D4F-26EA-4971-80E3-051B73A25389}" type="slidenum">
              <a:rPr lang="en-US" altLang="el-GR"/>
              <a:pPr/>
              <a:t>14</a:t>
            </a:fld>
            <a:endParaRPr lang="en-US" altLang="el-GR"/>
          </a:p>
        </p:txBody>
      </p:sp>
      <p:sp>
        <p:nvSpPr>
          <p:cNvPr id="749570" name="Rectangle 2"/>
          <p:cNvSpPr>
            <a:spLocks noRot="1" noChangeArrowheads="1" noTextEdit="1"/>
          </p:cNvSpPr>
          <p:nvPr>
            <p:ph type="sldImg"/>
          </p:nvPr>
        </p:nvSpPr>
        <p:spPr>
          <a:ln/>
        </p:spPr>
      </p:sp>
      <p:sp>
        <p:nvSpPr>
          <p:cNvPr id="749571" name="Rectangle 3"/>
          <p:cNvSpPr>
            <a:spLocks noGrp="1" noChangeArrowheads="1"/>
          </p:cNvSpPr>
          <p:nvPr>
            <p:ph type="body" idx="1"/>
          </p:nvPr>
        </p:nvSpPr>
        <p:spPr/>
        <p:txBody>
          <a:bodyPr/>
          <a:lstStyle/>
          <a:p>
            <a:r>
              <a:rPr lang="el-GR" altLang="el-GR"/>
              <a:t>Επιταχύνεται η ροη του νερού κοντα στην αντλια…</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4818" name="Group 2"/>
          <p:cNvGrpSpPr>
            <a:grpSpLocks/>
          </p:cNvGrpSpPr>
          <p:nvPr/>
        </p:nvGrpSpPr>
        <p:grpSpPr bwMode="auto">
          <a:xfrm>
            <a:off x="0" y="0"/>
            <a:ext cx="9144000" cy="3365500"/>
            <a:chOff x="0" y="0"/>
            <a:chExt cx="5760" cy="2120"/>
          </a:xfrm>
        </p:grpSpPr>
        <p:pic>
          <p:nvPicPr>
            <p:cNvPr id="34819" name="Picture 3" descr="ARTBANNA"/>
            <p:cNvPicPr>
              <a:picLocks noChangeAspect="1" noChangeArrowheads="1"/>
            </p:cNvPicPr>
            <p:nvPr userDrawn="1"/>
          </p:nvPicPr>
          <p:blipFill>
            <a:blip r:embed="rId2">
              <a:extLst>
                <a:ext uri="{28A0092B-C50C-407E-A947-70E740481C1C}">
                  <a14:useLocalDpi xmlns:a14="http://schemas.microsoft.com/office/drawing/2010/main" val="0"/>
                </a:ext>
              </a:extLst>
            </a:blip>
            <a:srcRect l="8125"/>
            <a:stretch>
              <a:fillRect/>
            </a:stretch>
          </p:blipFill>
          <p:spPr bwMode="invGray">
            <a:xfrm>
              <a:off x="0" y="0"/>
              <a:ext cx="5760" cy="576"/>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Arthsep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8" y="2059"/>
              <a:ext cx="2832" cy="61"/>
            </a:xfrm>
            <a:prstGeom prst="rect">
              <a:avLst/>
            </a:prstGeom>
            <a:noFill/>
            <a:extLst>
              <a:ext uri="{909E8E84-426E-40DD-AFC4-6F175D3DCCD1}">
                <a14:hiddenFill xmlns:a14="http://schemas.microsoft.com/office/drawing/2010/main">
                  <a:solidFill>
                    <a:srgbClr val="FFFFFF"/>
                  </a:solidFill>
                </a14:hiddenFill>
              </a:ext>
            </a:extLst>
          </p:spPr>
        </p:pic>
      </p:grpSp>
      <p:sp>
        <p:nvSpPr>
          <p:cNvPr id="34821" name="Rectangle 5"/>
          <p:cNvSpPr>
            <a:spLocks noGrp="1" noChangeArrowheads="1"/>
          </p:cNvSpPr>
          <p:nvPr>
            <p:ph type="ctrTitle"/>
          </p:nvPr>
        </p:nvSpPr>
        <p:spPr>
          <a:xfrm>
            <a:off x="990600" y="1905000"/>
            <a:ext cx="7772400" cy="1143000"/>
          </a:xfrm>
        </p:spPr>
        <p:txBody>
          <a:bodyPr/>
          <a:lstStyle>
            <a:lvl1pPr algn="r">
              <a:defRPr/>
            </a:lvl1pPr>
          </a:lstStyle>
          <a:p>
            <a:pPr lvl="0"/>
            <a:r>
              <a:rPr lang="en-US" altLang="el-GR" noProof="0" smtClean="0"/>
              <a:t>Click to edit Master title style</a:t>
            </a:r>
          </a:p>
        </p:txBody>
      </p:sp>
      <p:sp>
        <p:nvSpPr>
          <p:cNvPr id="34822" name="Rectangle 6"/>
          <p:cNvSpPr>
            <a:spLocks noGrp="1" noChangeArrowheads="1"/>
          </p:cNvSpPr>
          <p:nvPr>
            <p:ph type="subTitle" idx="1"/>
          </p:nvPr>
        </p:nvSpPr>
        <p:spPr>
          <a:xfrm>
            <a:off x="2686050" y="3492500"/>
            <a:ext cx="6102350" cy="1752600"/>
          </a:xfrm>
        </p:spPr>
        <p:txBody>
          <a:bodyPr/>
          <a:lstStyle>
            <a:lvl1pPr marL="0" indent="0" algn="r">
              <a:buFont typeface="Wingdings" pitchFamily="2" charset="2"/>
              <a:buNone/>
              <a:defRPr/>
            </a:lvl1pPr>
          </a:lstStyle>
          <a:p>
            <a:pPr lvl="0"/>
            <a:r>
              <a:rPr lang="en-US" altLang="el-GR" noProof="0" smtClean="0"/>
              <a:t>Click to edit Master subtitle style</a:t>
            </a:r>
          </a:p>
        </p:txBody>
      </p:sp>
      <p:sp>
        <p:nvSpPr>
          <p:cNvPr id="34823" name="Rectangle 7"/>
          <p:cNvSpPr>
            <a:spLocks noGrp="1" noChangeArrowheads="1"/>
          </p:cNvSpPr>
          <p:nvPr>
            <p:ph type="dt" sz="half" idx="2"/>
          </p:nvPr>
        </p:nvSpPr>
        <p:spPr>
          <a:xfrm>
            <a:off x="3359150" y="6343650"/>
            <a:ext cx="1905000" cy="457200"/>
          </a:xfrm>
        </p:spPr>
        <p:txBody>
          <a:bodyPr/>
          <a:lstStyle>
            <a:lvl1pPr>
              <a:defRPr/>
            </a:lvl1pPr>
          </a:lstStyle>
          <a:p>
            <a:endParaRPr lang="en-US" altLang="el-GR"/>
          </a:p>
        </p:txBody>
      </p:sp>
      <p:sp>
        <p:nvSpPr>
          <p:cNvPr id="34824" name="Rectangle 8"/>
          <p:cNvSpPr>
            <a:spLocks noGrp="1" noChangeArrowheads="1"/>
          </p:cNvSpPr>
          <p:nvPr>
            <p:ph type="ftr" sz="quarter" idx="3"/>
          </p:nvPr>
        </p:nvSpPr>
        <p:spPr>
          <a:xfrm>
            <a:off x="6019800" y="6343650"/>
            <a:ext cx="2895600" cy="457200"/>
          </a:xfrm>
        </p:spPr>
        <p:txBody>
          <a:bodyPr/>
          <a:lstStyle>
            <a:lvl1pPr>
              <a:defRPr/>
            </a:lvl1pPr>
          </a:lstStyle>
          <a:p>
            <a:endParaRPr lang="en-US" altLang="el-GR"/>
          </a:p>
        </p:txBody>
      </p:sp>
      <p:sp>
        <p:nvSpPr>
          <p:cNvPr id="34825" name="Rectangle 9"/>
          <p:cNvSpPr>
            <a:spLocks noGrp="1" noChangeArrowheads="1"/>
          </p:cNvSpPr>
          <p:nvPr>
            <p:ph type="sldNum" sz="quarter" idx="4"/>
          </p:nvPr>
        </p:nvSpPr>
        <p:spPr>
          <a:xfrm>
            <a:off x="125413" y="6361113"/>
            <a:ext cx="1905000" cy="457200"/>
          </a:xfrm>
        </p:spPr>
        <p:txBody>
          <a:bodyPr/>
          <a:lstStyle>
            <a:lvl1pPr>
              <a:defRPr/>
            </a:lvl1pPr>
          </a:lstStyle>
          <a:p>
            <a:fld id="{7A77C504-966A-4F69-A97B-C385BB7288FD}" type="slidenum">
              <a:rPr lang="en-US" altLang="el-GR"/>
              <a:pPr/>
              <a:t>‹#›</a:t>
            </a:fld>
            <a:endParaRPr lang="en-US" alt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US" altLang="el-GR"/>
          </a:p>
        </p:txBody>
      </p:sp>
      <p:sp>
        <p:nvSpPr>
          <p:cNvPr id="5" name="Footer Placeholder 4"/>
          <p:cNvSpPr>
            <a:spLocks noGrp="1"/>
          </p:cNvSpPr>
          <p:nvPr>
            <p:ph type="ftr" sz="quarter" idx="11"/>
          </p:nvPr>
        </p:nvSpPr>
        <p:spPr/>
        <p:txBody>
          <a:bodyPr/>
          <a:lstStyle>
            <a:lvl1pPr>
              <a:defRPr/>
            </a:lvl1pPr>
          </a:lstStyle>
          <a:p>
            <a:endParaRPr lang="en-US" altLang="el-GR"/>
          </a:p>
        </p:txBody>
      </p:sp>
      <p:sp>
        <p:nvSpPr>
          <p:cNvPr id="6" name="Slide Number Placeholder 5"/>
          <p:cNvSpPr>
            <a:spLocks noGrp="1"/>
          </p:cNvSpPr>
          <p:nvPr>
            <p:ph type="sldNum" sz="quarter" idx="12"/>
          </p:nvPr>
        </p:nvSpPr>
        <p:spPr/>
        <p:txBody>
          <a:bodyPr/>
          <a:lstStyle>
            <a:lvl1pPr>
              <a:defRPr/>
            </a:lvl1pPr>
          </a:lstStyle>
          <a:p>
            <a:fld id="{CD591829-53D6-423D-9972-3FA15B3FC294}" type="slidenum">
              <a:rPr lang="en-US" altLang="el-GR"/>
              <a:pPr/>
              <a:t>‹#›</a:t>
            </a:fld>
            <a:endParaRPr lang="en-US" altLang="el-GR"/>
          </a:p>
        </p:txBody>
      </p:sp>
    </p:spTree>
    <p:extLst>
      <p:ext uri="{BB962C8B-B14F-4D97-AF65-F5344CB8AC3E}">
        <p14:creationId xmlns:p14="http://schemas.microsoft.com/office/powerpoint/2010/main" val="2306810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8" y="722313"/>
            <a:ext cx="2159000" cy="53340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317500" y="722313"/>
            <a:ext cx="6326188"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US" altLang="el-GR"/>
          </a:p>
        </p:txBody>
      </p:sp>
      <p:sp>
        <p:nvSpPr>
          <p:cNvPr id="5" name="Footer Placeholder 4"/>
          <p:cNvSpPr>
            <a:spLocks noGrp="1"/>
          </p:cNvSpPr>
          <p:nvPr>
            <p:ph type="ftr" sz="quarter" idx="11"/>
          </p:nvPr>
        </p:nvSpPr>
        <p:spPr/>
        <p:txBody>
          <a:bodyPr/>
          <a:lstStyle>
            <a:lvl1pPr>
              <a:defRPr/>
            </a:lvl1pPr>
          </a:lstStyle>
          <a:p>
            <a:endParaRPr lang="en-US" altLang="el-GR"/>
          </a:p>
        </p:txBody>
      </p:sp>
      <p:sp>
        <p:nvSpPr>
          <p:cNvPr id="6" name="Slide Number Placeholder 5"/>
          <p:cNvSpPr>
            <a:spLocks noGrp="1"/>
          </p:cNvSpPr>
          <p:nvPr>
            <p:ph type="sldNum" sz="quarter" idx="12"/>
          </p:nvPr>
        </p:nvSpPr>
        <p:spPr/>
        <p:txBody>
          <a:bodyPr/>
          <a:lstStyle>
            <a:lvl1pPr>
              <a:defRPr/>
            </a:lvl1pPr>
          </a:lstStyle>
          <a:p>
            <a:fld id="{076B5A5D-433A-4C48-8D3C-94294CFEE6D2}" type="slidenum">
              <a:rPr lang="en-US" altLang="el-GR"/>
              <a:pPr/>
              <a:t>‹#›</a:t>
            </a:fld>
            <a:endParaRPr lang="en-US" altLang="el-GR"/>
          </a:p>
        </p:txBody>
      </p:sp>
    </p:spTree>
    <p:extLst>
      <p:ext uri="{BB962C8B-B14F-4D97-AF65-F5344CB8AC3E}">
        <p14:creationId xmlns:p14="http://schemas.microsoft.com/office/powerpoint/2010/main" val="20883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328613" y="1941513"/>
            <a:ext cx="40274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508500" y="1941513"/>
            <a:ext cx="40290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3433763" y="6343650"/>
            <a:ext cx="1905000" cy="457200"/>
          </a:xfrm>
        </p:spPr>
        <p:txBody>
          <a:bodyPr/>
          <a:lstStyle>
            <a:lvl1pPr>
              <a:defRPr/>
            </a:lvl1pPr>
          </a:lstStyle>
          <a:p>
            <a:endParaRPr lang="en-US" altLang="el-GR"/>
          </a:p>
        </p:txBody>
      </p:sp>
      <p:sp>
        <p:nvSpPr>
          <p:cNvPr id="6" name="Footer Placeholder 5"/>
          <p:cNvSpPr>
            <a:spLocks noGrp="1"/>
          </p:cNvSpPr>
          <p:nvPr>
            <p:ph type="ftr" sz="quarter" idx="11"/>
          </p:nvPr>
        </p:nvSpPr>
        <p:spPr>
          <a:xfrm>
            <a:off x="6108700" y="6343650"/>
            <a:ext cx="2895600" cy="457200"/>
          </a:xfrm>
        </p:spPr>
        <p:txBody>
          <a:bodyPr/>
          <a:lstStyle>
            <a:lvl1pPr>
              <a:defRPr/>
            </a:lvl1pPr>
          </a:lstStyle>
          <a:p>
            <a:endParaRPr lang="en-US" altLang="el-GR"/>
          </a:p>
        </p:txBody>
      </p:sp>
      <p:sp>
        <p:nvSpPr>
          <p:cNvPr id="7" name="Slide Number Placeholder 6"/>
          <p:cNvSpPr>
            <a:spLocks noGrp="1"/>
          </p:cNvSpPr>
          <p:nvPr>
            <p:ph type="sldNum" sz="quarter" idx="12"/>
          </p:nvPr>
        </p:nvSpPr>
        <p:spPr>
          <a:xfrm>
            <a:off x="146050" y="6361113"/>
            <a:ext cx="1905000" cy="457200"/>
          </a:xfrm>
        </p:spPr>
        <p:txBody>
          <a:bodyPr/>
          <a:lstStyle>
            <a:lvl1pPr>
              <a:defRPr/>
            </a:lvl1pPr>
          </a:lstStyle>
          <a:p>
            <a:fld id="{782E8AB4-17C9-4E2A-82AB-450825083E4E}" type="slidenum">
              <a:rPr lang="en-US" altLang="el-GR"/>
              <a:pPr/>
              <a:t>‹#›</a:t>
            </a:fld>
            <a:endParaRPr lang="en-US" altLang="el-GR"/>
          </a:p>
        </p:txBody>
      </p:sp>
    </p:spTree>
    <p:extLst>
      <p:ext uri="{BB962C8B-B14F-4D97-AF65-F5344CB8AC3E}">
        <p14:creationId xmlns:p14="http://schemas.microsoft.com/office/powerpoint/2010/main" val="3758948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US" altLang="el-GR"/>
          </a:p>
        </p:txBody>
      </p:sp>
      <p:sp>
        <p:nvSpPr>
          <p:cNvPr id="5" name="Footer Placeholder 4"/>
          <p:cNvSpPr>
            <a:spLocks noGrp="1"/>
          </p:cNvSpPr>
          <p:nvPr>
            <p:ph type="ftr" sz="quarter" idx="11"/>
          </p:nvPr>
        </p:nvSpPr>
        <p:spPr/>
        <p:txBody>
          <a:bodyPr/>
          <a:lstStyle>
            <a:lvl1pPr>
              <a:defRPr/>
            </a:lvl1pPr>
          </a:lstStyle>
          <a:p>
            <a:endParaRPr lang="en-US" altLang="el-GR"/>
          </a:p>
        </p:txBody>
      </p:sp>
      <p:sp>
        <p:nvSpPr>
          <p:cNvPr id="6" name="Slide Number Placeholder 5"/>
          <p:cNvSpPr>
            <a:spLocks noGrp="1"/>
          </p:cNvSpPr>
          <p:nvPr>
            <p:ph type="sldNum" sz="quarter" idx="12"/>
          </p:nvPr>
        </p:nvSpPr>
        <p:spPr/>
        <p:txBody>
          <a:bodyPr/>
          <a:lstStyle>
            <a:lvl1pPr>
              <a:defRPr/>
            </a:lvl1pPr>
          </a:lstStyle>
          <a:p>
            <a:fld id="{4693564E-2A7A-43AE-A8BE-4F4AA43DA461}" type="slidenum">
              <a:rPr lang="en-US" altLang="el-GR"/>
              <a:pPr/>
              <a:t>‹#›</a:t>
            </a:fld>
            <a:endParaRPr lang="en-US" altLang="el-GR"/>
          </a:p>
        </p:txBody>
      </p:sp>
    </p:spTree>
    <p:extLst>
      <p:ext uri="{BB962C8B-B14F-4D97-AF65-F5344CB8AC3E}">
        <p14:creationId xmlns:p14="http://schemas.microsoft.com/office/powerpoint/2010/main" val="218683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l-GR"/>
          </a:p>
        </p:txBody>
      </p:sp>
      <p:sp>
        <p:nvSpPr>
          <p:cNvPr id="5" name="Footer Placeholder 4"/>
          <p:cNvSpPr>
            <a:spLocks noGrp="1"/>
          </p:cNvSpPr>
          <p:nvPr>
            <p:ph type="ftr" sz="quarter" idx="11"/>
          </p:nvPr>
        </p:nvSpPr>
        <p:spPr/>
        <p:txBody>
          <a:bodyPr/>
          <a:lstStyle>
            <a:lvl1pPr>
              <a:defRPr/>
            </a:lvl1pPr>
          </a:lstStyle>
          <a:p>
            <a:endParaRPr lang="en-US" altLang="el-GR"/>
          </a:p>
        </p:txBody>
      </p:sp>
      <p:sp>
        <p:nvSpPr>
          <p:cNvPr id="6" name="Slide Number Placeholder 5"/>
          <p:cNvSpPr>
            <a:spLocks noGrp="1"/>
          </p:cNvSpPr>
          <p:nvPr>
            <p:ph type="sldNum" sz="quarter" idx="12"/>
          </p:nvPr>
        </p:nvSpPr>
        <p:spPr/>
        <p:txBody>
          <a:bodyPr/>
          <a:lstStyle>
            <a:lvl1pPr>
              <a:defRPr/>
            </a:lvl1pPr>
          </a:lstStyle>
          <a:p>
            <a:fld id="{488AB1A1-D0D7-4F86-BBDF-65C19340E082}" type="slidenum">
              <a:rPr lang="en-US" altLang="el-GR"/>
              <a:pPr/>
              <a:t>‹#›</a:t>
            </a:fld>
            <a:endParaRPr lang="en-US" altLang="el-GR"/>
          </a:p>
        </p:txBody>
      </p:sp>
    </p:spTree>
    <p:extLst>
      <p:ext uri="{BB962C8B-B14F-4D97-AF65-F5344CB8AC3E}">
        <p14:creationId xmlns:p14="http://schemas.microsoft.com/office/powerpoint/2010/main" val="1334113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328613" y="1941513"/>
            <a:ext cx="40274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508500" y="1941513"/>
            <a:ext cx="4029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a:lvl1pPr>
          </a:lstStyle>
          <a:p>
            <a:endParaRPr lang="en-US" altLang="el-GR"/>
          </a:p>
        </p:txBody>
      </p:sp>
      <p:sp>
        <p:nvSpPr>
          <p:cNvPr id="6" name="Footer Placeholder 5"/>
          <p:cNvSpPr>
            <a:spLocks noGrp="1"/>
          </p:cNvSpPr>
          <p:nvPr>
            <p:ph type="ftr" sz="quarter" idx="11"/>
          </p:nvPr>
        </p:nvSpPr>
        <p:spPr/>
        <p:txBody>
          <a:bodyPr/>
          <a:lstStyle>
            <a:lvl1pPr>
              <a:defRPr/>
            </a:lvl1pPr>
          </a:lstStyle>
          <a:p>
            <a:endParaRPr lang="en-US" altLang="el-GR"/>
          </a:p>
        </p:txBody>
      </p:sp>
      <p:sp>
        <p:nvSpPr>
          <p:cNvPr id="7" name="Slide Number Placeholder 6"/>
          <p:cNvSpPr>
            <a:spLocks noGrp="1"/>
          </p:cNvSpPr>
          <p:nvPr>
            <p:ph type="sldNum" sz="quarter" idx="12"/>
          </p:nvPr>
        </p:nvSpPr>
        <p:spPr/>
        <p:txBody>
          <a:bodyPr/>
          <a:lstStyle>
            <a:lvl1pPr>
              <a:defRPr/>
            </a:lvl1pPr>
          </a:lstStyle>
          <a:p>
            <a:fld id="{036185F4-5224-43B3-AF9C-4A826647CF18}" type="slidenum">
              <a:rPr lang="en-US" altLang="el-GR"/>
              <a:pPr/>
              <a:t>‹#›</a:t>
            </a:fld>
            <a:endParaRPr lang="en-US" altLang="el-GR"/>
          </a:p>
        </p:txBody>
      </p:sp>
    </p:spTree>
    <p:extLst>
      <p:ext uri="{BB962C8B-B14F-4D97-AF65-F5344CB8AC3E}">
        <p14:creationId xmlns:p14="http://schemas.microsoft.com/office/powerpoint/2010/main" val="3728686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a:lvl1pPr>
          </a:lstStyle>
          <a:p>
            <a:endParaRPr lang="en-US" altLang="el-GR"/>
          </a:p>
        </p:txBody>
      </p:sp>
      <p:sp>
        <p:nvSpPr>
          <p:cNvPr id="8" name="Footer Placeholder 7"/>
          <p:cNvSpPr>
            <a:spLocks noGrp="1"/>
          </p:cNvSpPr>
          <p:nvPr>
            <p:ph type="ftr" sz="quarter" idx="11"/>
          </p:nvPr>
        </p:nvSpPr>
        <p:spPr/>
        <p:txBody>
          <a:bodyPr/>
          <a:lstStyle>
            <a:lvl1pPr>
              <a:defRPr/>
            </a:lvl1pPr>
          </a:lstStyle>
          <a:p>
            <a:endParaRPr lang="en-US" altLang="el-GR"/>
          </a:p>
        </p:txBody>
      </p:sp>
      <p:sp>
        <p:nvSpPr>
          <p:cNvPr id="9" name="Slide Number Placeholder 8"/>
          <p:cNvSpPr>
            <a:spLocks noGrp="1"/>
          </p:cNvSpPr>
          <p:nvPr>
            <p:ph type="sldNum" sz="quarter" idx="12"/>
          </p:nvPr>
        </p:nvSpPr>
        <p:spPr/>
        <p:txBody>
          <a:bodyPr/>
          <a:lstStyle>
            <a:lvl1pPr>
              <a:defRPr/>
            </a:lvl1pPr>
          </a:lstStyle>
          <a:p>
            <a:fld id="{D72938F1-A563-4FAA-852E-953A7A401699}" type="slidenum">
              <a:rPr lang="en-US" altLang="el-GR"/>
              <a:pPr/>
              <a:t>‹#›</a:t>
            </a:fld>
            <a:endParaRPr lang="en-US" altLang="el-GR"/>
          </a:p>
        </p:txBody>
      </p:sp>
    </p:spTree>
    <p:extLst>
      <p:ext uri="{BB962C8B-B14F-4D97-AF65-F5344CB8AC3E}">
        <p14:creationId xmlns:p14="http://schemas.microsoft.com/office/powerpoint/2010/main" val="895695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a:defRPr/>
            </a:lvl1pPr>
          </a:lstStyle>
          <a:p>
            <a:endParaRPr lang="en-US" altLang="el-GR"/>
          </a:p>
        </p:txBody>
      </p:sp>
      <p:sp>
        <p:nvSpPr>
          <p:cNvPr id="4" name="Footer Placeholder 3"/>
          <p:cNvSpPr>
            <a:spLocks noGrp="1"/>
          </p:cNvSpPr>
          <p:nvPr>
            <p:ph type="ftr" sz="quarter" idx="11"/>
          </p:nvPr>
        </p:nvSpPr>
        <p:spPr/>
        <p:txBody>
          <a:bodyPr/>
          <a:lstStyle>
            <a:lvl1pPr>
              <a:defRPr/>
            </a:lvl1pPr>
          </a:lstStyle>
          <a:p>
            <a:endParaRPr lang="en-US" altLang="el-GR"/>
          </a:p>
        </p:txBody>
      </p:sp>
      <p:sp>
        <p:nvSpPr>
          <p:cNvPr id="5" name="Slide Number Placeholder 4"/>
          <p:cNvSpPr>
            <a:spLocks noGrp="1"/>
          </p:cNvSpPr>
          <p:nvPr>
            <p:ph type="sldNum" sz="quarter" idx="12"/>
          </p:nvPr>
        </p:nvSpPr>
        <p:spPr/>
        <p:txBody>
          <a:bodyPr/>
          <a:lstStyle>
            <a:lvl1pPr>
              <a:defRPr/>
            </a:lvl1pPr>
          </a:lstStyle>
          <a:p>
            <a:fld id="{88EC16C9-2E3F-4663-A7B9-FECA44A068DF}" type="slidenum">
              <a:rPr lang="en-US" altLang="el-GR"/>
              <a:pPr/>
              <a:t>‹#›</a:t>
            </a:fld>
            <a:endParaRPr lang="en-US" altLang="el-GR"/>
          </a:p>
        </p:txBody>
      </p:sp>
    </p:spTree>
    <p:extLst>
      <p:ext uri="{BB962C8B-B14F-4D97-AF65-F5344CB8AC3E}">
        <p14:creationId xmlns:p14="http://schemas.microsoft.com/office/powerpoint/2010/main" val="4078739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l-GR"/>
          </a:p>
        </p:txBody>
      </p:sp>
      <p:sp>
        <p:nvSpPr>
          <p:cNvPr id="3" name="Footer Placeholder 2"/>
          <p:cNvSpPr>
            <a:spLocks noGrp="1"/>
          </p:cNvSpPr>
          <p:nvPr>
            <p:ph type="ftr" sz="quarter" idx="11"/>
          </p:nvPr>
        </p:nvSpPr>
        <p:spPr/>
        <p:txBody>
          <a:bodyPr/>
          <a:lstStyle>
            <a:lvl1pPr>
              <a:defRPr/>
            </a:lvl1pPr>
          </a:lstStyle>
          <a:p>
            <a:endParaRPr lang="en-US" altLang="el-GR"/>
          </a:p>
        </p:txBody>
      </p:sp>
      <p:sp>
        <p:nvSpPr>
          <p:cNvPr id="4" name="Slide Number Placeholder 3"/>
          <p:cNvSpPr>
            <a:spLocks noGrp="1"/>
          </p:cNvSpPr>
          <p:nvPr>
            <p:ph type="sldNum" sz="quarter" idx="12"/>
          </p:nvPr>
        </p:nvSpPr>
        <p:spPr/>
        <p:txBody>
          <a:bodyPr/>
          <a:lstStyle>
            <a:lvl1pPr>
              <a:defRPr/>
            </a:lvl1pPr>
          </a:lstStyle>
          <a:p>
            <a:fld id="{1987513A-261C-44F9-9070-562246D49496}" type="slidenum">
              <a:rPr lang="en-US" altLang="el-GR"/>
              <a:pPr/>
              <a:t>‹#›</a:t>
            </a:fld>
            <a:endParaRPr lang="en-US" altLang="el-GR"/>
          </a:p>
        </p:txBody>
      </p:sp>
    </p:spTree>
    <p:extLst>
      <p:ext uri="{BB962C8B-B14F-4D97-AF65-F5344CB8AC3E}">
        <p14:creationId xmlns:p14="http://schemas.microsoft.com/office/powerpoint/2010/main" val="1214278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l-GR"/>
          </a:p>
        </p:txBody>
      </p:sp>
      <p:sp>
        <p:nvSpPr>
          <p:cNvPr id="6" name="Footer Placeholder 5"/>
          <p:cNvSpPr>
            <a:spLocks noGrp="1"/>
          </p:cNvSpPr>
          <p:nvPr>
            <p:ph type="ftr" sz="quarter" idx="11"/>
          </p:nvPr>
        </p:nvSpPr>
        <p:spPr/>
        <p:txBody>
          <a:bodyPr/>
          <a:lstStyle>
            <a:lvl1pPr>
              <a:defRPr/>
            </a:lvl1pPr>
          </a:lstStyle>
          <a:p>
            <a:endParaRPr lang="en-US" altLang="el-GR"/>
          </a:p>
        </p:txBody>
      </p:sp>
      <p:sp>
        <p:nvSpPr>
          <p:cNvPr id="7" name="Slide Number Placeholder 6"/>
          <p:cNvSpPr>
            <a:spLocks noGrp="1"/>
          </p:cNvSpPr>
          <p:nvPr>
            <p:ph type="sldNum" sz="quarter" idx="12"/>
          </p:nvPr>
        </p:nvSpPr>
        <p:spPr/>
        <p:txBody>
          <a:bodyPr/>
          <a:lstStyle>
            <a:lvl1pPr>
              <a:defRPr/>
            </a:lvl1pPr>
          </a:lstStyle>
          <a:p>
            <a:fld id="{36007E80-38DE-4E59-98E2-845AC3E4A565}" type="slidenum">
              <a:rPr lang="en-US" altLang="el-GR"/>
              <a:pPr/>
              <a:t>‹#›</a:t>
            </a:fld>
            <a:endParaRPr lang="en-US" altLang="el-GR"/>
          </a:p>
        </p:txBody>
      </p:sp>
    </p:spTree>
    <p:extLst>
      <p:ext uri="{BB962C8B-B14F-4D97-AF65-F5344CB8AC3E}">
        <p14:creationId xmlns:p14="http://schemas.microsoft.com/office/powerpoint/2010/main" val="272232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l-GR"/>
          </a:p>
        </p:txBody>
      </p:sp>
      <p:sp>
        <p:nvSpPr>
          <p:cNvPr id="6" name="Footer Placeholder 5"/>
          <p:cNvSpPr>
            <a:spLocks noGrp="1"/>
          </p:cNvSpPr>
          <p:nvPr>
            <p:ph type="ftr" sz="quarter" idx="11"/>
          </p:nvPr>
        </p:nvSpPr>
        <p:spPr/>
        <p:txBody>
          <a:bodyPr/>
          <a:lstStyle>
            <a:lvl1pPr>
              <a:defRPr/>
            </a:lvl1pPr>
          </a:lstStyle>
          <a:p>
            <a:endParaRPr lang="en-US" altLang="el-GR"/>
          </a:p>
        </p:txBody>
      </p:sp>
      <p:sp>
        <p:nvSpPr>
          <p:cNvPr id="7" name="Slide Number Placeholder 6"/>
          <p:cNvSpPr>
            <a:spLocks noGrp="1"/>
          </p:cNvSpPr>
          <p:nvPr>
            <p:ph type="sldNum" sz="quarter" idx="12"/>
          </p:nvPr>
        </p:nvSpPr>
        <p:spPr/>
        <p:txBody>
          <a:bodyPr/>
          <a:lstStyle>
            <a:lvl1pPr>
              <a:defRPr/>
            </a:lvl1pPr>
          </a:lstStyle>
          <a:p>
            <a:fld id="{2258030D-206C-42F4-8781-7FD2286C93B7}" type="slidenum">
              <a:rPr lang="en-US" altLang="el-GR"/>
              <a:pPr/>
              <a:t>‹#›</a:t>
            </a:fld>
            <a:endParaRPr lang="en-US" altLang="el-GR"/>
          </a:p>
        </p:txBody>
      </p:sp>
    </p:spTree>
    <p:extLst>
      <p:ext uri="{BB962C8B-B14F-4D97-AF65-F5344CB8AC3E}">
        <p14:creationId xmlns:p14="http://schemas.microsoft.com/office/powerpoint/2010/main" val="2908195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rgbClr val="003399"/>
            </a:gs>
          </a:gsLst>
          <a:lin ang="5400000" scaled="1"/>
        </a:gra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7938" y="1636713"/>
            <a:ext cx="9148763" cy="4618037"/>
            <a:chOff x="-5" y="1031"/>
            <a:chExt cx="5763" cy="2909"/>
          </a:xfrm>
        </p:grpSpPr>
        <p:pic>
          <p:nvPicPr>
            <p:cNvPr id="33795" name="Picture 3" descr="ARTHSEP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gray">
            <a:xfrm>
              <a:off x="3778" y="3893"/>
              <a:ext cx="1980" cy="47"/>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Arthsep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 y="1031"/>
              <a:ext cx="2832" cy="61"/>
            </a:xfrm>
            <a:prstGeom prst="rect">
              <a:avLst/>
            </a:prstGeom>
            <a:noFill/>
            <a:extLst>
              <a:ext uri="{909E8E84-426E-40DD-AFC4-6F175D3DCCD1}">
                <a14:hiddenFill xmlns:a14="http://schemas.microsoft.com/office/drawing/2010/main">
                  <a:solidFill>
                    <a:srgbClr val="FFFFFF"/>
                  </a:solidFill>
                </a14:hiddenFill>
              </a:ext>
            </a:extLst>
          </p:spPr>
        </p:pic>
      </p:grpSp>
      <p:sp>
        <p:nvSpPr>
          <p:cNvPr id="33797" name="Rectangle 5"/>
          <p:cNvSpPr>
            <a:spLocks noGrp="1" noChangeArrowheads="1"/>
          </p:cNvSpPr>
          <p:nvPr>
            <p:ph type="title"/>
          </p:nvPr>
        </p:nvSpPr>
        <p:spPr bwMode="auto">
          <a:xfrm>
            <a:off x="317500" y="722313"/>
            <a:ext cx="86375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en-US" altLang="el-GR" smtClean="0"/>
              <a:t>Click to edit Master title style</a:t>
            </a:r>
          </a:p>
        </p:txBody>
      </p:sp>
      <p:sp>
        <p:nvSpPr>
          <p:cNvPr id="33798" name="Rectangle 6"/>
          <p:cNvSpPr>
            <a:spLocks noGrp="1" noChangeArrowheads="1"/>
          </p:cNvSpPr>
          <p:nvPr>
            <p:ph type="body" idx="1"/>
          </p:nvPr>
        </p:nvSpPr>
        <p:spPr bwMode="auto">
          <a:xfrm>
            <a:off x="328613" y="1941513"/>
            <a:ext cx="820896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33799" name="Rectangle 7"/>
          <p:cNvSpPr>
            <a:spLocks noGrp="1" noChangeArrowheads="1"/>
          </p:cNvSpPr>
          <p:nvPr>
            <p:ph type="dt" sz="half" idx="2"/>
          </p:nvPr>
        </p:nvSpPr>
        <p:spPr bwMode="auto">
          <a:xfrm>
            <a:off x="3433763" y="63436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en-US" altLang="el-GR"/>
          </a:p>
        </p:txBody>
      </p:sp>
      <p:sp>
        <p:nvSpPr>
          <p:cNvPr id="33800" name="Rectangle 8"/>
          <p:cNvSpPr>
            <a:spLocks noGrp="1" noChangeArrowheads="1"/>
          </p:cNvSpPr>
          <p:nvPr>
            <p:ph type="ftr" sz="quarter" idx="3"/>
          </p:nvPr>
        </p:nvSpPr>
        <p:spPr bwMode="auto">
          <a:xfrm>
            <a:off x="6108700" y="63436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atin typeface="+mn-lt"/>
              </a:defRPr>
            </a:lvl1pPr>
          </a:lstStyle>
          <a:p>
            <a:endParaRPr lang="en-US" altLang="el-GR"/>
          </a:p>
        </p:txBody>
      </p:sp>
      <p:sp>
        <p:nvSpPr>
          <p:cNvPr id="33801" name="Rectangle 9"/>
          <p:cNvSpPr>
            <a:spLocks noGrp="1" noChangeArrowheads="1"/>
          </p:cNvSpPr>
          <p:nvPr>
            <p:ph type="sldNum" sz="quarter" idx="4"/>
          </p:nvPr>
        </p:nvSpPr>
        <p:spPr bwMode="auto">
          <a:xfrm>
            <a:off x="146050" y="63611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latin typeface="+mn-lt"/>
              </a:defRPr>
            </a:lvl1pPr>
          </a:lstStyle>
          <a:p>
            <a:fld id="{03AC1227-EA73-40E2-8A62-19A7AD7A009D}" type="slidenum">
              <a:rPr lang="en-US" altLang="el-GR"/>
              <a:pPr/>
              <a:t>‹#›</a:t>
            </a:fld>
            <a:endParaRPr lang="en-US" altLang="el-G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charset="0"/>
        </a:defRPr>
      </a:lvl2pPr>
      <a:lvl3pPr algn="l" rtl="0" fontAlgn="base">
        <a:spcBef>
          <a:spcPct val="0"/>
        </a:spcBef>
        <a:spcAft>
          <a:spcPct val="0"/>
        </a:spcAft>
        <a:defRPr sz="4400">
          <a:solidFill>
            <a:schemeClr val="tx2"/>
          </a:solidFill>
          <a:latin typeface="Arial" charset="0"/>
        </a:defRPr>
      </a:lvl3pPr>
      <a:lvl4pPr algn="l" rtl="0" fontAlgn="base">
        <a:spcBef>
          <a:spcPct val="0"/>
        </a:spcBef>
        <a:spcAft>
          <a:spcPct val="0"/>
        </a:spcAft>
        <a:defRPr sz="4400">
          <a:solidFill>
            <a:schemeClr val="tx2"/>
          </a:solidFill>
          <a:latin typeface="Arial" charset="0"/>
        </a:defRPr>
      </a:lvl4pPr>
      <a:lvl5pPr algn="l" rtl="0" fontAlgn="base">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lr>
          <a:srgbClr val="CCFF33"/>
        </a:buClr>
        <a:buSzPct val="7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6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rgbClr val="0099CC"/>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tx2"/>
        </a:buClr>
        <a:buSzPct val="7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890" name="Picture 2" descr="WaterCycleFlux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85913"/>
            <a:ext cx="7924800" cy="4668837"/>
          </a:xfrm>
          <a:prstGeom prst="rect">
            <a:avLst/>
          </a:prstGeom>
          <a:noFill/>
          <a:extLst>
            <a:ext uri="{909E8E84-426E-40DD-AFC4-6F175D3DCCD1}">
              <a14:hiddenFill xmlns:a14="http://schemas.microsoft.com/office/drawing/2010/main">
                <a:solidFill>
                  <a:srgbClr val="FFFFFF"/>
                </a:solidFill>
              </a14:hiddenFill>
            </a:ext>
          </a:extLst>
        </p:spPr>
      </p:pic>
      <p:sp>
        <p:nvSpPr>
          <p:cNvPr id="677891" name="Rectangle 3"/>
          <p:cNvSpPr>
            <a:spLocks noGrp="1" noChangeArrowheads="1"/>
          </p:cNvSpPr>
          <p:nvPr>
            <p:ph type="title"/>
          </p:nvPr>
        </p:nvSpPr>
        <p:spPr>
          <a:xfrm>
            <a:off x="304800" y="304800"/>
            <a:ext cx="8686800" cy="1250950"/>
          </a:xfrm>
        </p:spPr>
        <p:txBody>
          <a:bodyPr/>
          <a:lstStyle/>
          <a:p>
            <a:r>
              <a:rPr lang="en-US" altLang="el-GR" sz="4000" b="1"/>
              <a:t>Groundwater</a:t>
            </a:r>
            <a:r>
              <a:rPr lang="en-US" altLang="el-GR" sz="3600"/>
              <a:t/>
            </a:r>
            <a:br>
              <a:rPr lang="en-US" altLang="el-GR" sz="3600"/>
            </a:br>
            <a:r>
              <a:rPr lang="en-US" altLang="el-GR" sz="3600">
                <a:solidFill>
                  <a:srgbClr val="FFFF66"/>
                </a:solidFill>
              </a:rPr>
              <a:t>The Unseen Part of the Water Cycle</a:t>
            </a:r>
          </a:p>
        </p:txBody>
      </p:sp>
      <p:sp>
        <p:nvSpPr>
          <p:cNvPr id="677893" name="Line 5"/>
          <p:cNvSpPr>
            <a:spLocks noChangeShapeType="1"/>
          </p:cNvSpPr>
          <p:nvPr/>
        </p:nvSpPr>
        <p:spPr bwMode="auto">
          <a:xfrm>
            <a:off x="5943600" y="5562600"/>
            <a:ext cx="609600" cy="4572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77894" name="Line 6"/>
          <p:cNvSpPr>
            <a:spLocks noChangeShapeType="1"/>
          </p:cNvSpPr>
          <p:nvPr/>
        </p:nvSpPr>
        <p:spPr bwMode="auto">
          <a:xfrm flipV="1">
            <a:off x="5943600" y="5562600"/>
            <a:ext cx="685800" cy="4572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77895" name="Freeform 7" descr="Granite"/>
          <p:cNvSpPr>
            <a:spLocks/>
          </p:cNvSpPr>
          <p:nvPr/>
        </p:nvSpPr>
        <p:spPr bwMode="auto">
          <a:xfrm>
            <a:off x="1524000" y="5410200"/>
            <a:ext cx="6442075" cy="822325"/>
          </a:xfrm>
          <a:custGeom>
            <a:avLst/>
            <a:gdLst>
              <a:gd name="T0" fmla="*/ 2 w 2077"/>
              <a:gd name="T1" fmla="*/ 178 h 276"/>
              <a:gd name="T2" fmla="*/ 375 w 2077"/>
              <a:gd name="T3" fmla="*/ 183 h 276"/>
              <a:gd name="T4" fmla="*/ 747 w 2077"/>
              <a:gd name="T5" fmla="*/ 178 h 276"/>
              <a:gd name="T6" fmla="*/ 869 w 2077"/>
              <a:gd name="T7" fmla="*/ 173 h 276"/>
              <a:gd name="T8" fmla="*/ 995 w 2077"/>
              <a:gd name="T9" fmla="*/ 159 h 276"/>
              <a:gd name="T10" fmla="*/ 1087 w 2077"/>
              <a:gd name="T11" fmla="*/ 140 h 276"/>
              <a:gd name="T12" fmla="*/ 1173 w 2077"/>
              <a:gd name="T13" fmla="*/ 105 h 276"/>
              <a:gd name="T14" fmla="*/ 1232 w 2077"/>
              <a:gd name="T15" fmla="*/ 63 h 276"/>
              <a:gd name="T16" fmla="*/ 1266 w 2077"/>
              <a:gd name="T17" fmla="*/ 25 h 276"/>
              <a:gd name="T18" fmla="*/ 1283 w 2077"/>
              <a:gd name="T19" fmla="*/ 4 h 276"/>
              <a:gd name="T20" fmla="*/ 1322 w 2077"/>
              <a:gd name="T21" fmla="*/ 17 h 276"/>
              <a:gd name="T22" fmla="*/ 1450 w 2077"/>
              <a:gd name="T23" fmla="*/ 108 h 276"/>
              <a:gd name="T24" fmla="*/ 1631 w 2077"/>
              <a:gd name="T25" fmla="*/ 151 h 276"/>
              <a:gd name="T26" fmla="*/ 2077 w 2077"/>
              <a:gd name="T27" fmla="*/ 237 h 276"/>
              <a:gd name="T28" fmla="*/ 2077 w 2077"/>
              <a:gd name="T29" fmla="*/ 276 h 276"/>
              <a:gd name="T30" fmla="*/ 0 w 2077"/>
              <a:gd name="T31" fmla="*/ 276 h 276"/>
              <a:gd name="T32" fmla="*/ 2 w 2077"/>
              <a:gd name="T33" fmla="*/ 17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7" h="276">
                <a:moveTo>
                  <a:pt x="2" y="178"/>
                </a:moveTo>
                <a:lnTo>
                  <a:pt x="375" y="183"/>
                </a:lnTo>
                <a:lnTo>
                  <a:pt x="747" y="178"/>
                </a:lnTo>
                <a:lnTo>
                  <a:pt x="869" y="173"/>
                </a:lnTo>
                <a:lnTo>
                  <a:pt x="995" y="159"/>
                </a:lnTo>
                <a:lnTo>
                  <a:pt x="1087" y="140"/>
                </a:lnTo>
                <a:lnTo>
                  <a:pt x="1173" y="105"/>
                </a:lnTo>
                <a:lnTo>
                  <a:pt x="1232" y="63"/>
                </a:lnTo>
                <a:lnTo>
                  <a:pt x="1266" y="25"/>
                </a:lnTo>
                <a:lnTo>
                  <a:pt x="1283" y="4"/>
                </a:lnTo>
                <a:cubicBezTo>
                  <a:pt x="1292" y="3"/>
                  <a:pt x="1294" y="0"/>
                  <a:pt x="1322" y="17"/>
                </a:cubicBezTo>
                <a:cubicBezTo>
                  <a:pt x="1350" y="34"/>
                  <a:pt x="1399" y="86"/>
                  <a:pt x="1450" y="108"/>
                </a:cubicBezTo>
                <a:cubicBezTo>
                  <a:pt x="1501" y="130"/>
                  <a:pt x="1527" y="130"/>
                  <a:pt x="1631" y="151"/>
                </a:cubicBezTo>
                <a:cubicBezTo>
                  <a:pt x="1763" y="190"/>
                  <a:pt x="2005" y="218"/>
                  <a:pt x="2077" y="237"/>
                </a:cubicBezTo>
                <a:lnTo>
                  <a:pt x="2077" y="276"/>
                </a:lnTo>
                <a:lnTo>
                  <a:pt x="0" y="276"/>
                </a:lnTo>
                <a:lnTo>
                  <a:pt x="2" y="178"/>
                </a:ln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77896" name="Text Box 8"/>
          <p:cNvSpPr txBox="1">
            <a:spLocks noChangeArrowheads="1"/>
          </p:cNvSpPr>
          <p:nvPr/>
        </p:nvSpPr>
        <p:spPr bwMode="auto">
          <a:xfrm>
            <a:off x="4267200" y="5943600"/>
            <a:ext cx="196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sz="1800">
                <a:solidFill>
                  <a:srgbClr val="1C000E"/>
                </a:solidFill>
                <a:latin typeface="Arial" charset="0"/>
              </a:rPr>
              <a:t>Salt Groundwater</a:t>
            </a:r>
          </a:p>
        </p:txBody>
      </p:sp>
      <p:sp>
        <p:nvSpPr>
          <p:cNvPr id="677897" name="Freeform 9" descr="Sand"/>
          <p:cNvSpPr>
            <a:spLocks/>
          </p:cNvSpPr>
          <p:nvPr/>
        </p:nvSpPr>
        <p:spPr bwMode="auto">
          <a:xfrm>
            <a:off x="5562600" y="4572000"/>
            <a:ext cx="2519363" cy="1616075"/>
          </a:xfrm>
          <a:custGeom>
            <a:avLst/>
            <a:gdLst>
              <a:gd name="T0" fmla="*/ 0 w 795"/>
              <a:gd name="T1" fmla="*/ 295 h 530"/>
              <a:gd name="T2" fmla="*/ 99 w 795"/>
              <a:gd name="T3" fmla="*/ 269 h 530"/>
              <a:gd name="T4" fmla="*/ 158 w 795"/>
              <a:gd name="T5" fmla="*/ 245 h 530"/>
              <a:gd name="T6" fmla="*/ 235 w 795"/>
              <a:gd name="T7" fmla="*/ 226 h 530"/>
              <a:gd name="T8" fmla="*/ 331 w 795"/>
              <a:gd name="T9" fmla="*/ 232 h 530"/>
              <a:gd name="T10" fmla="*/ 472 w 795"/>
              <a:gd name="T11" fmla="*/ 208 h 530"/>
              <a:gd name="T12" fmla="*/ 565 w 795"/>
              <a:gd name="T13" fmla="*/ 168 h 530"/>
              <a:gd name="T14" fmla="*/ 666 w 795"/>
              <a:gd name="T15" fmla="*/ 120 h 530"/>
              <a:gd name="T16" fmla="*/ 730 w 795"/>
              <a:gd name="T17" fmla="*/ 66 h 530"/>
              <a:gd name="T18" fmla="*/ 792 w 795"/>
              <a:gd name="T19" fmla="*/ 0 h 530"/>
              <a:gd name="T20" fmla="*/ 795 w 795"/>
              <a:gd name="T21" fmla="*/ 530 h 530"/>
              <a:gd name="T22" fmla="*/ 722 w 795"/>
              <a:gd name="T23" fmla="*/ 530 h 530"/>
              <a:gd name="T24" fmla="*/ 499 w 795"/>
              <a:gd name="T25" fmla="*/ 491 h 530"/>
              <a:gd name="T26" fmla="*/ 133 w 795"/>
              <a:gd name="T27" fmla="*/ 397 h 530"/>
              <a:gd name="T28" fmla="*/ 112 w 795"/>
              <a:gd name="T29" fmla="*/ 381 h 530"/>
              <a:gd name="T30" fmla="*/ 48 w 795"/>
              <a:gd name="T31" fmla="*/ 327 h 530"/>
              <a:gd name="T32" fmla="*/ 30 w 795"/>
              <a:gd name="T33" fmla="*/ 312 h 530"/>
              <a:gd name="T34" fmla="*/ 0 w 795"/>
              <a:gd name="T35" fmla="*/ 295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5" h="530">
                <a:moveTo>
                  <a:pt x="0" y="295"/>
                </a:moveTo>
                <a:cubicBezTo>
                  <a:pt x="11" y="288"/>
                  <a:pt x="73" y="277"/>
                  <a:pt x="99" y="269"/>
                </a:cubicBezTo>
                <a:cubicBezTo>
                  <a:pt x="125" y="261"/>
                  <a:pt x="136" y="252"/>
                  <a:pt x="158" y="245"/>
                </a:cubicBezTo>
                <a:cubicBezTo>
                  <a:pt x="180" y="238"/>
                  <a:pt x="206" y="228"/>
                  <a:pt x="235" y="226"/>
                </a:cubicBezTo>
                <a:cubicBezTo>
                  <a:pt x="264" y="224"/>
                  <a:pt x="292" y="235"/>
                  <a:pt x="331" y="232"/>
                </a:cubicBezTo>
                <a:cubicBezTo>
                  <a:pt x="370" y="229"/>
                  <a:pt x="433" y="219"/>
                  <a:pt x="472" y="208"/>
                </a:cubicBezTo>
                <a:cubicBezTo>
                  <a:pt x="511" y="197"/>
                  <a:pt x="533" y="183"/>
                  <a:pt x="565" y="168"/>
                </a:cubicBezTo>
                <a:cubicBezTo>
                  <a:pt x="597" y="153"/>
                  <a:pt x="639" y="137"/>
                  <a:pt x="666" y="120"/>
                </a:cubicBezTo>
                <a:cubicBezTo>
                  <a:pt x="693" y="103"/>
                  <a:pt x="709" y="86"/>
                  <a:pt x="730" y="66"/>
                </a:cubicBezTo>
                <a:cubicBezTo>
                  <a:pt x="751" y="51"/>
                  <a:pt x="757" y="16"/>
                  <a:pt x="792" y="0"/>
                </a:cubicBezTo>
                <a:cubicBezTo>
                  <a:pt x="794" y="249"/>
                  <a:pt x="795" y="530"/>
                  <a:pt x="795" y="530"/>
                </a:cubicBezTo>
                <a:lnTo>
                  <a:pt x="722" y="530"/>
                </a:lnTo>
                <a:cubicBezTo>
                  <a:pt x="673" y="523"/>
                  <a:pt x="597" y="513"/>
                  <a:pt x="499" y="491"/>
                </a:cubicBezTo>
                <a:cubicBezTo>
                  <a:pt x="478" y="465"/>
                  <a:pt x="160" y="417"/>
                  <a:pt x="133" y="397"/>
                </a:cubicBezTo>
                <a:cubicBezTo>
                  <a:pt x="128" y="389"/>
                  <a:pt x="119" y="387"/>
                  <a:pt x="112" y="381"/>
                </a:cubicBezTo>
                <a:cubicBezTo>
                  <a:pt x="90" y="363"/>
                  <a:pt x="72" y="342"/>
                  <a:pt x="48" y="327"/>
                </a:cubicBezTo>
                <a:cubicBezTo>
                  <a:pt x="44" y="321"/>
                  <a:pt x="36" y="316"/>
                  <a:pt x="30" y="312"/>
                </a:cubicBezTo>
                <a:cubicBezTo>
                  <a:pt x="25" y="303"/>
                  <a:pt x="10" y="300"/>
                  <a:pt x="0" y="295"/>
                </a:cubicBezTo>
                <a:close/>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77898" name="Text Box 10"/>
          <p:cNvSpPr txBox="1">
            <a:spLocks noChangeArrowheads="1"/>
          </p:cNvSpPr>
          <p:nvPr/>
        </p:nvSpPr>
        <p:spPr bwMode="auto">
          <a:xfrm>
            <a:off x="6400800" y="5410200"/>
            <a:ext cx="1619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l-GR" sz="1800">
                <a:solidFill>
                  <a:srgbClr val="1C000E"/>
                </a:solidFill>
                <a:latin typeface="Arial" charset="0"/>
              </a:rPr>
              <a:t>Ground Water</a:t>
            </a:r>
          </a:p>
          <a:p>
            <a:pPr algn="ctr"/>
            <a:r>
              <a:rPr lang="en-US" altLang="el-GR" sz="1800">
                <a:solidFill>
                  <a:srgbClr val="1C000E"/>
                </a:solidFill>
                <a:latin typeface="Arial" charset="0"/>
              </a:rPr>
              <a:t>Reservoir</a:t>
            </a:r>
          </a:p>
        </p:txBody>
      </p:sp>
      <p:grpSp>
        <p:nvGrpSpPr>
          <p:cNvPr id="677899" name="Group 11"/>
          <p:cNvGrpSpPr>
            <a:grpSpLocks/>
          </p:cNvGrpSpPr>
          <p:nvPr/>
        </p:nvGrpSpPr>
        <p:grpSpPr bwMode="auto">
          <a:xfrm>
            <a:off x="5791200" y="4495800"/>
            <a:ext cx="2286000" cy="990600"/>
            <a:chOff x="2075" y="2130"/>
            <a:chExt cx="661" cy="307"/>
          </a:xfrm>
        </p:grpSpPr>
        <p:sp>
          <p:nvSpPr>
            <p:cNvPr id="677900" name="Freeform 12"/>
            <p:cNvSpPr>
              <a:spLocks/>
            </p:cNvSpPr>
            <p:nvPr/>
          </p:nvSpPr>
          <p:spPr bwMode="auto">
            <a:xfrm>
              <a:off x="2677" y="2130"/>
              <a:ext cx="59" cy="78"/>
            </a:xfrm>
            <a:custGeom>
              <a:avLst/>
              <a:gdLst>
                <a:gd name="T0" fmla="*/ 41 w 59"/>
                <a:gd name="T1" fmla="*/ 0 h 214"/>
                <a:gd name="T2" fmla="*/ 59 w 59"/>
                <a:gd name="T3" fmla="*/ 18 h 214"/>
                <a:gd name="T4" fmla="*/ 43 w 59"/>
                <a:gd name="T5" fmla="*/ 32 h 214"/>
                <a:gd name="T6" fmla="*/ 38 w 59"/>
                <a:gd name="T7" fmla="*/ 74 h 214"/>
                <a:gd name="T8" fmla="*/ 39 w 59"/>
                <a:gd name="T9" fmla="*/ 101 h 214"/>
                <a:gd name="T10" fmla="*/ 43 w 59"/>
                <a:gd name="T11" fmla="*/ 145 h 214"/>
                <a:gd name="T12" fmla="*/ 31 w 59"/>
                <a:gd name="T13" fmla="*/ 167 h 214"/>
                <a:gd name="T14" fmla="*/ 38 w 59"/>
                <a:gd name="T15" fmla="*/ 214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214">
                  <a:moveTo>
                    <a:pt x="41" y="0"/>
                  </a:moveTo>
                  <a:cubicBezTo>
                    <a:pt x="0" y="2"/>
                    <a:pt x="45" y="10"/>
                    <a:pt x="59" y="18"/>
                  </a:cubicBezTo>
                  <a:cubicBezTo>
                    <a:pt x="54" y="29"/>
                    <a:pt x="52" y="26"/>
                    <a:pt x="43" y="32"/>
                  </a:cubicBezTo>
                  <a:cubicBezTo>
                    <a:pt x="38" y="45"/>
                    <a:pt x="39" y="58"/>
                    <a:pt x="38" y="74"/>
                  </a:cubicBezTo>
                  <a:cubicBezTo>
                    <a:pt x="44" y="83"/>
                    <a:pt x="55" y="99"/>
                    <a:pt x="39" y="101"/>
                  </a:cubicBezTo>
                  <a:cubicBezTo>
                    <a:pt x="43" y="116"/>
                    <a:pt x="36" y="130"/>
                    <a:pt x="43" y="145"/>
                  </a:cubicBezTo>
                  <a:cubicBezTo>
                    <a:pt x="41" y="155"/>
                    <a:pt x="39" y="161"/>
                    <a:pt x="31" y="167"/>
                  </a:cubicBezTo>
                  <a:cubicBezTo>
                    <a:pt x="36" y="182"/>
                    <a:pt x="38" y="202"/>
                    <a:pt x="38" y="214"/>
                  </a:cubicBezTo>
                </a:path>
              </a:pathLst>
            </a:custGeom>
            <a:noFill/>
            <a:ln w="9525">
              <a:solidFill>
                <a:srgbClr val="66FFFF"/>
              </a:solidFill>
              <a:round/>
              <a:headEnd/>
              <a:tailEnd type="stealth"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77901" name="Freeform 13"/>
            <p:cNvSpPr>
              <a:spLocks/>
            </p:cNvSpPr>
            <p:nvPr/>
          </p:nvSpPr>
          <p:spPr bwMode="auto">
            <a:xfrm>
              <a:off x="2607" y="2202"/>
              <a:ext cx="59" cy="78"/>
            </a:xfrm>
            <a:custGeom>
              <a:avLst/>
              <a:gdLst>
                <a:gd name="T0" fmla="*/ 41 w 59"/>
                <a:gd name="T1" fmla="*/ 0 h 214"/>
                <a:gd name="T2" fmla="*/ 59 w 59"/>
                <a:gd name="T3" fmla="*/ 18 h 214"/>
                <a:gd name="T4" fmla="*/ 43 w 59"/>
                <a:gd name="T5" fmla="*/ 32 h 214"/>
                <a:gd name="T6" fmla="*/ 38 w 59"/>
                <a:gd name="T7" fmla="*/ 74 h 214"/>
                <a:gd name="T8" fmla="*/ 39 w 59"/>
                <a:gd name="T9" fmla="*/ 101 h 214"/>
                <a:gd name="T10" fmla="*/ 43 w 59"/>
                <a:gd name="T11" fmla="*/ 145 h 214"/>
                <a:gd name="T12" fmla="*/ 31 w 59"/>
                <a:gd name="T13" fmla="*/ 167 h 214"/>
                <a:gd name="T14" fmla="*/ 38 w 59"/>
                <a:gd name="T15" fmla="*/ 214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214">
                  <a:moveTo>
                    <a:pt x="41" y="0"/>
                  </a:moveTo>
                  <a:cubicBezTo>
                    <a:pt x="0" y="2"/>
                    <a:pt x="45" y="10"/>
                    <a:pt x="59" y="18"/>
                  </a:cubicBezTo>
                  <a:cubicBezTo>
                    <a:pt x="54" y="29"/>
                    <a:pt x="52" y="26"/>
                    <a:pt x="43" y="32"/>
                  </a:cubicBezTo>
                  <a:cubicBezTo>
                    <a:pt x="38" y="45"/>
                    <a:pt x="39" y="58"/>
                    <a:pt x="38" y="74"/>
                  </a:cubicBezTo>
                  <a:cubicBezTo>
                    <a:pt x="44" y="83"/>
                    <a:pt x="55" y="99"/>
                    <a:pt x="39" y="101"/>
                  </a:cubicBezTo>
                  <a:cubicBezTo>
                    <a:pt x="43" y="116"/>
                    <a:pt x="36" y="130"/>
                    <a:pt x="43" y="145"/>
                  </a:cubicBezTo>
                  <a:cubicBezTo>
                    <a:pt x="41" y="155"/>
                    <a:pt x="39" y="161"/>
                    <a:pt x="31" y="167"/>
                  </a:cubicBezTo>
                  <a:cubicBezTo>
                    <a:pt x="36" y="182"/>
                    <a:pt x="38" y="202"/>
                    <a:pt x="38" y="214"/>
                  </a:cubicBezTo>
                </a:path>
              </a:pathLst>
            </a:custGeom>
            <a:noFill/>
            <a:ln w="9525">
              <a:solidFill>
                <a:srgbClr val="66FFFF"/>
              </a:solidFill>
              <a:round/>
              <a:headEnd/>
              <a:tailEnd type="stealth"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77902" name="Freeform 14"/>
            <p:cNvSpPr>
              <a:spLocks/>
            </p:cNvSpPr>
            <p:nvPr/>
          </p:nvSpPr>
          <p:spPr bwMode="auto">
            <a:xfrm>
              <a:off x="2496" y="2256"/>
              <a:ext cx="59" cy="78"/>
            </a:xfrm>
            <a:custGeom>
              <a:avLst/>
              <a:gdLst>
                <a:gd name="T0" fmla="*/ 41 w 59"/>
                <a:gd name="T1" fmla="*/ 0 h 214"/>
                <a:gd name="T2" fmla="*/ 59 w 59"/>
                <a:gd name="T3" fmla="*/ 18 h 214"/>
                <a:gd name="T4" fmla="*/ 43 w 59"/>
                <a:gd name="T5" fmla="*/ 32 h 214"/>
                <a:gd name="T6" fmla="*/ 38 w 59"/>
                <a:gd name="T7" fmla="*/ 74 h 214"/>
                <a:gd name="T8" fmla="*/ 39 w 59"/>
                <a:gd name="T9" fmla="*/ 101 h 214"/>
                <a:gd name="T10" fmla="*/ 43 w 59"/>
                <a:gd name="T11" fmla="*/ 145 h 214"/>
                <a:gd name="T12" fmla="*/ 31 w 59"/>
                <a:gd name="T13" fmla="*/ 167 h 214"/>
                <a:gd name="T14" fmla="*/ 38 w 59"/>
                <a:gd name="T15" fmla="*/ 214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214">
                  <a:moveTo>
                    <a:pt x="41" y="0"/>
                  </a:moveTo>
                  <a:cubicBezTo>
                    <a:pt x="0" y="2"/>
                    <a:pt x="45" y="10"/>
                    <a:pt x="59" y="18"/>
                  </a:cubicBezTo>
                  <a:cubicBezTo>
                    <a:pt x="54" y="29"/>
                    <a:pt x="52" y="26"/>
                    <a:pt x="43" y="32"/>
                  </a:cubicBezTo>
                  <a:cubicBezTo>
                    <a:pt x="38" y="45"/>
                    <a:pt x="39" y="58"/>
                    <a:pt x="38" y="74"/>
                  </a:cubicBezTo>
                  <a:cubicBezTo>
                    <a:pt x="44" y="83"/>
                    <a:pt x="55" y="99"/>
                    <a:pt x="39" y="101"/>
                  </a:cubicBezTo>
                  <a:cubicBezTo>
                    <a:pt x="43" y="116"/>
                    <a:pt x="36" y="130"/>
                    <a:pt x="43" y="145"/>
                  </a:cubicBezTo>
                  <a:cubicBezTo>
                    <a:pt x="41" y="155"/>
                    <a:pt x="39" y="161"/>
                    <a:pt x="31" y="167"/>
                  </a:cubicBezTo>
                  <a:cubicBezTo>
                    <a:pt x="36" y="182"/>
                    <a:pt x="38" y="202"/>
                    <a:pt x="38" y="214"/>
                  </a:cubicBezTo>
                </a:path>
              </a:pathLst>
            </a:custGeom>
            <a:noFill/>
            <a:ln w="9525">
              <a:solidFill>
                <a:srgbClr val="66FFFF"/>
              </a:solidFill>
              <a:round/>
              <a:headEnd/>
              <a:tailEnd type="stealth"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77903" name="Freeform 15"/>
            <p:cNvSpPr>
              <a:spLocks/>
            </p:cNvSpPr>
            <p:nvPr/>
          </p:nvSpPr>
          <p:spPr bwMode="auto">
            <a:xfrm>
              <a:off x="2352" y="2335"/>
              <a:ext cx="96" cy="47"/>
            </a:xfrm>
            <a:custGeom>
              <a:avLst/>
              <a:gdLst>
                <a:gd name="T0" fmla="*/ 41 w 59"/>
                <a:gd name="T1" fmla="*/ 0 h 214"/>
                <a:gd name="T2" fmla="*/ 59 w 59"/>
                <a:gd name="T3" fmla="*/ 18 h 214"/>
                <a:gd name="T4" fmla="*/ 43 w 59"/>
                <a:gd name="T5" fmla="*/ 32 h 214"/>
                <a:gd name="T6" fmla="*/ 38 w 59"/>
                <a:gd name="T7" fmla="*/ 74 h 214"/>
                <a:gd name="T8" fmla="*/ 39 w 59"/>
                <a:gd name="T9" fmla="*/ 101 h 214"/>
                <a:gd name="T10" fmla="*/ 43 w 59"/>
                <a:gd name="T11" fmla="*/ 145 h 214"/>
                <a:gd name="T12" fmla="*/ 31 w 59"/>
                <a:gd name="T13" fmla="*/ 167 h 214"/>
                <a:gd name="T14" fmla="*/ 38 w 59"/>
                <a:gd name="T15" fmla="*/ 214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214">
                  <a:moveTo>
                    <a:pt x="41" y="0"/>
                  </a:moveTo>
                  <a:cubicBezTo>
                    <a:pt x="0" y="2"/>
                    <a:pt x="45" y="10"/>
                    <a:pt x="59" y="18"/>
                  </a:cubicBezTo>
                  <a:cubicBezTo>
                    <a:pt x="54" y="29"/>
                    <a:pt x="52" y="26"/>
                    <a:pt x="43" y="32"/>
                  </a:cubicBezTo>
                  <a:cubicBezTo>
                    <a:pt x="38" y="45"/>
                    <a:pt x="39" y="58"/>
                    <a:pt x="38" y="74"/>
                  </a:cubicBezTo>
                  <a:cubicBezTo>
                    <a:pt x="44" y="83"/>
                    <a:pt x="55" y="99"/>
                    <a:pt x="39" y="101"/>
                  </a:cubicBezTo>
                  <a:cubicBezTo>
                    <a:pt x="43" y="116"/>
                    <a:pt x="36" y="130"/>
                    <a:pt x="43" y="145"/>
                  </a:cubicBezTo>
                  <a:cubicBezTo>
                    <a:pt x="41" y="155"/>
                    <a:pt x="39" y="161"/>
                    <a:pt x="31" y="167"/>
                  </a:cubicBezTo>
                  <a:cubicBezTo>
                    <a:pt x="36" y="182"/>
                    <a:pt x="38" y="202"/>
                    <a:pt x="38" y="214"/>
                  </a:cubicBezTo>
                </a:path>
              </a:pathLst>
            </a:custGeom>
            <a:noFill/>
            <a:ln w="9525">
              <a:solidFill>
                <a:srgbClr val="66FFFF"/>
              </a:solidFill>
              <a:round/>
              <a:headEnd/>
              <a:tailEnd type="stealth"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77904" name="Freeform 16"/>
            <p:cNvSpPr>
              <a:spLocks/>
            </p:cNvSpPr>
            <p:nvPr/>
          </p:nvSpPr>
          <p:spPr bwMode="auto">
            <a:xfrm>
              <a:off x="2160" y="2331"/>
              <a:ext cx="54" cy="69"/>
            </a:xfrm>
            <a:custGeom>
              <a:avLst/>
              <a:gdLst>
                <a:gd name="T0" fmla="*/ 41 w 59"/>
                <a:gd name="T1" fmla="*/ 0 h 214"/>
                <a:gd name="T2" fmla="*/ 59 w 59"/>
                <a:gd name="T3" fmla="*/ 18 h 214"/>
                <a:gd name="T4" fmla="*/ 43 w 59"/>
                <a:gd name="T5" fmla="*/ 32 h 214"/>
                <a:gd name="T6" fmla="*/ 38 w 59"/>
                <a:gd name="T7" fmla="*/ 74 h 214"/>
                <a:gd name="T8" fmla="*/ 39 w 59"/>
                <a:gd name="T9" fmla="*/ 101 h 214"/>
                <a:gd name="T10" fmla="*/ 43 w 59"/>
                <a:gd name="T11" fmla="*/ 145 h 214"/>
                <a:gd name="T12" fmla="*/ 31 w 59"/>
                <a:gd name="T13" fmla="*/ 167 h 214"/>
                <a:gd name="T14" fmla="*/ 38 w 59"/>
                <a:gd name="T15" fmla="*/ 214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214">
                  <a:moveTo>
                    <a:pt x="41" y="0"/>
                  </a:moveTo>
                  <a:cubicBezTo>
                    <a:pt x="0" y="2"/>
                    <a:pt x="45" y="10"/>
                    <a:pt x="59" y="18"/>
                  </a:cubicBezTo>
                  <a:cubicBezTo>
                    <a:pt x="54" y="29"/>
                    <a:pt x="52" y="26"/>
                    <a:pt x="43" y="32"/>
                  </a:cubicBezTo>
                  <a:cubicBezTo>
                    <a:pt x="38" y="45"/>
                    <a:pt x="39" y="58"/>
                    <a:pt x="38" y="74"/>
                  </a:cubicBezTo>
                  <a:cubicBezTo>
                    <a:pt x="44" y="83"/>
                    <a:pt x="55" y="99"/>
                    <a:pt x="39" y="101"/>
                  </a:cubicBezTo>
                  <a:cubicBezTo>
                    <a:pt x="43" y="116"/>
                    <a:pt x="36" y="130"/>
                    <a:pt x="43" y="145"/>
                  </a:cubicBezTo>
                  <a:cubicBezTo>
                    <a:pt x="41" y="155"/>
                    <a:pt x="39" y="161"/>
                    <a:pt x="31" y="167"/>
                  </a:cubicBezTo>
                  <a:cubicBezTo>
                    <a:pt x="36" y="182"/>
                    <a:pt x="38" y="202"/>
                    <a:pt x="38" y="214"/>
                  </a:cubicBezTo>
                </a:path>
              </a:pathLst>
            </a:custGeom>
            <a:noFill/>
            <a:ln w="9525">
              <a:solidFill>
                <a:srgbClr val="66FFFF"/>
              </a:solidFill>
              <a:round/>
              <a:headEnd/>
              <a:tailEnd type="stealth"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77905" name="Freeform 17"/>
            <p:cNvSpPr>
              <a:spLocks/>
            </p:cNvSpPr>
            <p:nvPr/>
          </p:nvSpPr>
          <p:spPr bwMode="auto">
            <a:xfrm>
              <a:off x="2075" y="2368"/>
              <a:ext cx="54" cy="69"/>
            </a:xfrm>
            <a:custGeom>
              <a:avLst/>
              <a:gdLst>
                <a:gd name="T0" fmla="*/ 41 w 59"/>
                <a:gd name="T1" fmla="*/ 0 h 214"/>
                <a:gd name="T2" fmla="*/ 59 w 59"/>
                <a:gd name="T3" fmla="*/ 18 h 214"/>
                <a:gd name="T4" fmla="*/ 43 w 59"/>
                <a:gd name="T5" fmla="*/ 32 h 214"/>
                <a:gd name="T6" fmla="*/ 38 w 59"/>
                <a:gd name="T7" fmla="*/ 74 h 214"/>
                <a:gd name="T8" fmla="*/ 39 w 59"/>
                <a:gd name="T9" fmla="*/ 101 h 214"/>
                <a:gd name="T10" fmla="*/ 43 w 59"/>
                <a:gd name="T11" fmla="*/ 145 h 214"/>
                <a:gd name="T12" fmla="*/ 31 w 59"/>
                <a:gd name="T13" fmla="*/ 167 h 214"/>
                <a:gd name="T14" fmla="*/ 38 w 59"/>
                <a:gd name="T15" fmla="*/ 214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214">
                  <a:moveTo>
                    <a:pt x="41" y="0"/>
                  </a:moveTo>
                  <a:cubicBezTo>
                    <a:pt x="0" y="2"/>
                    <a:pt x="45" y="10"/>
                    <a:pt x="59" y="18"/>
                  </a:cubicBezTo>
                  <a:cubicBezTo>
                    <a:pt x="54" y="29"/>
                    <a:pt x="52" y="26"/>
                    <a:pt x="43" y="32"/>
                  </a:cubicBezTo>
                  <a:cubicBezTo>
                    <a:pt x="38" y="45"/>
                    <a:pt x="39" y="58"/>
                    <a:pt x="38" y="74"/>
                  </a:cubicBezTo>
                  <a:cubicBezTo>
                    <a:pt x="44" y="83"/>
                    <a:pt x="55" y="99"/>
                    <a:pt x="39" y="101"/>
                  </a:cubicBezTo>
                  <a:cubicBezTo>
                    <a:pt x="43" y="116"/>
                    <a:pt x="36" y="130"/>
                    <a:pt x="43" y="145"/>
                  </a:cubicBezTo>
                  <a:cubicBezTo>
                    <a:pt x="41" y="155"/>
                    <a:pt x="39" y="161"/>
                    <a:pt x="31" y="167"/>
                  </a:cubicBezTo>
                  <a:cubicBezTo>
                    <a:pt x="36" y="182"/>
                    <a:pt x="38" y="202"/>
                    <a:pt x="38" y="214"/>
                  </a:cubicBezTo>
                </a:path>
              </a:pathLst>
            </a:custGeom>
            <a:noFill/>
            <a:ln w="9525">
              <a:solidFill>
                <a:srgbClr val="66FFFF"/>
              </a:solidFill>
              <a:round/>
              <a:headEnd/>
              <a:tailEnd type="stealth"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677908" name="Rectangle 20"/>
          <p:cNvSpPr>
            <a:spLocks noChangeArrowheads="1"/>
          </p:cNvSpPr>
          <p:nvPr/>
        </p:nvSpPr>
        <p:spPr bwMode="auto">
          <a:xfrm>
            <a:off x="457200" y="6324600"/>
            <a:ext cx="7927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l-GR" sz="1000" u="sng">
                <a:solidFill>
                  <a:srgbClr val="FFFF00"/>
                </a:solidFill>
                <a:latin typeface="Arial" charset="0"/>
                <a:cs typeface="Arial" charset="0"/>
              </a:rPr>
              <a:t> </a:t>
            </a:r>
            <a:r>
              <a:rPr lang="en-US" altLang="el-GR" sz="1000" b="1" u="sng">
                <a:solidFill>
                  <a:srgbClr val="FFFF00"/>
                </a:solidFill>
                <a:latin typeface="Arial" charset="0"/>
                <a:cs typeface="Arial" charset="0"/>
              </a:rPr>
              <a:t>The present-day surface hydrologic cycle. The numbers in parentheses refer to volumes of water in millions of cubic kilometres,</a:t>
            </a:r>
          </a:p>
          <a:p>
            <a:pPr algn="ctr"/>
            <a:r>
              <a:rPr lang="en-US" altLang="el-GR" sz="1000" b="1" u="sng">
                <a:solidFill>
                  <a:srgbClr val="FFFF00"/>
                </a:solidFill>
                <a:latin typeface="Arial" charset="0"/>
                <a:cs typeface="Arial" charset="0"/>
              </a:rPr>
              <a:t> and the fluxes adjacent to the arrows are in millions of cubic kilometres of water per year.</a:t>
            </a:r>
            <a:endParaRPr lang="el-GR" altLang="el-GR" sz="1000" b="1" u="sng">
              <a:solidFill>
                <a:srgbClr val="FFFF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7893"/>
                                        </p:tgtEl>
                                        <p:attrNameLst>
                                          <p:attrName>style.visibility</p:attrName>
                                        </p:attrNameLst>
                                      </p:cBhvr>
                                      <p:to>
                                        <p:strVal val="visible"/>
                                      </p:to>
                                    </p:set>
                                    <p:animEffect transition="in" filter="wipe(left)">
                                      <p:cBhvr>
                                        <p:cTn id="7" dur="500"/>
                                        <p:tgtEl>
                                          <p:spTgt spid="67789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77894"/>
                                        </p:tgtEl>
                                        <p:attrNameLst>
                                          <p:attrName>style.visibility</p:attrName>
                                        </p:attrNameLst>
                                      </p:cBhvr>
                                      <p:to>
                                        <p:strVal val="visible"/>
                                      </p:to>
                                    </p:set>
                                    <p:animEffect transition="in" filter="wipe(left)">
                                      <p:cBhvr>
                                        <p:cTn id="11" dur="500"/>
                                        <p:tgtEl>
                                          <p:spTgt spid="67789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77895"/>
                                        </p:tgtEl>
                                        <p:attrNameLst>
                                          <p:attrName>style.visibility</p:attrName>
                                        </p:attrNameLst>
                                      </p:cBhvr>
                                      <p:to>
                                        <p:strVal val="visible"/>
                                      </p:to>
                                    </p:set>
                                    <p:animEffect transition="in" filter="wipe(down)">
                                      <p:cBhvr>
                                        <p:cTn id="16" dur="500"/>
                                        <p:tgtEl>
                                          <p:spTgt spid="677895"/>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77896"/>
                                        </p:tgtEl>
                                        <p:attrNameLst>
                                          <p:attrName>style.visibility</p:attrName>
                                        </p:attrNameLst>
                                      </p:cBhvr>
                                      <p:to>
                                        <p:strVal val="visible"/>
                                      </p:to>
                                    </p:set>
                                    <p:animEffect transition="in" filter="wipe(left)">
                                      <p:cBhvr>
                                        <p:cTn id="20" dur="500"/>
                                        <p:tgtEl>
                                          <p:spTgt spid="67789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77897"/>
                                        </p:tgtEl>
                                        <p:attrNameLst>
                                          <p:attrName>style.visibility</p:attrName>
                                        </p:attrNameLst>
                                      </p:cBhvr>
                                      <p:to>
                                        <p:strVal val="visible"/>
                                      </p:to>
                                    </p:set>
                                    <p:animEffect transition="in" filter="wipe(down)">
                                      <p:cBhvr>
                                        <p:cTn id="25" dur="500"/>
                                        <p:tgtEl>
                                          <p:spTgt spid="677897"/>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77898"/>
                                        </p:tgtEl>
                                        <p:attrNameLst>
                                          <p:attrName>style.visibility</p:attrName>
                                        </p:attrNameLst>
                                      </p:cBhvr>
                                      <p:to>
                                        <p:strVal val="visible"/>
                                      </p:to>
                                    </p:set>
                                    <p:animEffect transition="in" filter="wipe(left)">
                                      <p:cBhvr>
                                        <p:cTn id="29" dur="500"/>
                                        <p:tgtEl>
                                          <p:spTgt spid="67789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nodeType="clickEffect">
                                  <p:stCondLst>
                                    <p:cond delay="0"/>
                                  </p:stCondLst>
                                  <p:childTnLst>
                                    <p:set>
                                      <p:cBhvr>
                                        <p:cTn id="33" dur="1" fill="hold">
                                          <p:stCondLst>
                                            <p:cond delay="0"/>
                                          </p:stCondLst>
                                        </p:cTn>
                                        <p:tgtEl>
                                          <p:spTgt spid="677899"/>
                                        </p:tgtEl>
                                        <p:attrNameLst>
                                          <p:attrName>style.visibility</p:attrName>
                                        </p:attrNameLst>
                                      </p:cBhvr>
                                      <p:to>
                                        <p:strVal val="visible"/>
                                      </p:to>
                                    </p:set>
                                    <p:animEffect transition="in" filter="wipe(up)">
                                      <p:cBhvr>
                                        <p:cTn id="34" dur="500"/>
                                        <p:tgtEl>
                                          <p:spTgt spid="677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893" grpId="0" animBg="1"/>
      <p:bldP spid="677894" grpId="0" animBg="1"/>
      <p:bldP spid="677895" grpId="0" animBg="1"/>
      <p:bldP spid="677896" grpId="0" autoUpdateAnimBg="0"/>
      <p:bldP spid="677897" grpId="0" animBg="1"/>
      <p:bldP spid="677898"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2"/>
          <p:cNvSpPr>
            <a:spLocks noGrp="1" noChangeArrowheads="1"/>
          </p:cNvSpPr>
          <p:nvPr>
            <p:ph type="body" idx="1"/>
          </p:nvPr>
        </p:nvSpPr>
        <p:spPr>
          <a:xfrm>
            <a:off x="381000" y="1752600"/>
            <a:ext cx="3962400" cy="5105400"/>
          </a:xfrm>
        </p:spPr>
        <p:txBody>
          <a:bodyPr/>
          <a:lstStyle/>
          <a:p>
            <a:r>
              <a:rPr lang="en-US" altLang="el-GR"/>
              <a:t>Groundwater Flow: </a:t>
            </a:r>
          </a:p>
          <a:p>
            <a:pPr lvl="1"/>
            <a:r>
              <a:rPr lang="en-US" altLang="el-GR"/>
              <a:t>groundwater moves through the small pore spaces </a:t>
            </a:r>
          </a:p>
          <a:p>
            <a:pPr lvl="1"/>
            <a:r>
              <a:rPr lang="en-US" altLang="el-GR"/>
              <a:t>from areas with a high water table </a:t>
            </a:r>
          </a:p>
          <a:p>
            <a:pPr lvl="1"/>
            <a:r>
              <a:rPr lang="en-US" altLang="el-GR"/>
              <a:t>to areas with a low water table</a:t>
            </a:r>
          </a:p>
        </p:txBody>
      </p:sp>
      <p:pic>
        <p:nvPicPr>
          <p:cNvPr id="722947" name="Picture 3" descr="11_07"/>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t="1686"/>
          <a:stretch>
            <a:fillRect/>
          </a:stretch>
        </p:blipFill>
        <p:spPr>
          <a:xfrm>
            <a:off x="4286250" y="457200"/>
            <a:ext cx="4857750" cy="563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22948" name="Rectangle 4"/>
          <p:cNvSpPr>
            <a:spLocks noGrp="1" noChangeArrowheads="1"/>
          </p:cNvSpPr>
          <p:nvPr>
            <p:ph type="title"/>
          </p:nvPr>
        </p:nvSpPr>
        <p:spPr>
          <a:xfrm>
            <a:off x="228600" y="457200"/>
            <a:ext cx="5867400" cy="762000"/>
          </a:xfrm>
          <a:solidFill>
            <a:srgbClr val="0099CC">
              <a:alpha val="50000"/>
            </a:srgbClr>
          </a:solidFill>
        </p:spPr>
        <p:txBody>
          <a:bodyPr/>
          <a:lstStyle/>
          <a:p>
            <a:r>
              <a:rPr lang="en-US" altLang="el-GR"/>
              <a:t>Groundwater Systems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body" idx="1"/>
          </p:nvPr>
        </p:nvSpPr>
        <p:spPr>
          <a:xfrm>
            <a:off x="304800" y="1752600"/>
            <a:ext cx="3962400" cy="5105400"/>
          </a:xfrm>
        </p:spPr>
        <p:txBody>
          <a:bodyPr/>
          <a:lstStyle/>
          <a:p>
            <a:r>
              <a:rPr lang="en-US" altLang="el-GR"/>
              <a:t>Velocity is proportional to</a:t>
            </a:r>
          </a:p>
          <a:p>
            <a:pPr lvl="1"/>
            <a:r>
              <a:rPr lang="en-US" altLang="el-GR"/>
              <a:t>Permeability</a:t>
            </a:r>
          </a:p>
          <a:p>
            <a:pPr lvl="1"/>
            <a:r>
              <a:rPr lang="en-US" altLang="el-GR"/>
              <a:t>Slope of the water table</a:t>
            </a:r>
          </a:p>
          <a:p>
            <a:r>
              <a:rPr lang="en-US" altLang="el-GR"/>
              <a:t>Inversely Proportional to</a:t>
            </a:r>
          </a:p>
          <a:p>
            <a:pPr lvl="1"/>
            <a:r>
              <a:rPr lang="en-US" altLang="el-GR"/>
              <a:t>porosity</a:t>
            </a:r>
          </a:p>
          <a:p>
            <a:pPr lvl="1">
              <a:buFont typeface="Wingdings" pitchFamily="2" charset="2"/>
              <a:buNone/>
            </a:pPr>
            <a:endParaRPr lang="en-US" altLang="el-GR"/>
          </a:p>
        </p:txBody>
      </p:sp>
      <p:pic>
        <p:nvPicPr>
          <p:cNvPr id="676867" name="Picture 3" descr="11_07"/>
          <p:cNvPicPr>
            <a:picLocks noChangeAspect="1" noChangeArrowheads="1"/>
          </p:cNvPicPr>
          <p:nvPr>
            <p:ph idx="4294967295"/>
          </p:nvPr>
        </p:nvPicPr>
        <p:blipFill>
          <a:blip r:embed="rId3">
            <a:extLst>
              <a:ext uri="{28A0092B-C50C-407E-A947-70E740481C1C}">
                <a14:useLocalDpi xmlns:a14="http://schemas.microsoft.com/office/drawing/2010/main" val="0"/>
              </a:ext>
            </a:extLst>
          </a:blip>
          <a:srcRect t="1686"/>
          <a:stretch>
            <a:fillRect/>
          </a:stretch>
        </p:blipFill>
        <p:spPr>
          <a:xfrm>
            <a:off x="4286250" y="457200"/>
            <a:ext cx="4857750" cy="563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6868" name="Rectangle 4"/>
          <p:cNvSpPr>
            <a:spLocks noGrp="1" noChangeArrowheads="1"/>
          </p:cNvSpPr>
          <p:nvPr>
            <p:ph type="title"/>
          </p:nvPr>
        </p:nvSpPr>
        <p:spPr>
          <a:xfrm>
            <a:off x="228600" y="457200"/>
            <a:ext cx="5943600" cy="762000"/>
          </a:xfrm>
          <a:solidFill>
            <a:srgbClr val="0099CC">
              <a:alpha val="50000"/>
            </a:srgbClr>
          </a:solidFill>
        </p:spPr>
        <p:txBody>
          <a:bodyPr/>
          <a:lstStyle/>
          <a:p>
            <a:r>
              <a:rPr lang="en-US" altLang="el-GR"/>
              <a:t>Groundwater Systems</a:t>
            </a:r>
          </a:p>
        </p:txBody>
      </p:sp>
      <p:sp>
        <p:nvSpPr>
          <p:cNvPr id="676869" name="Text Box 5"/>
          <p:cNvSpPr txBox="1">
            <a:spLocks noChangeArrowheads="1"/>
          </p:cNvSpPr>
          <p:nvPr/>
        </p:nvSpPr>
        <p:spPr bwMode="auto">
          <a:xfrm>
            <a:off x="4297363" y="3089275"/>
            <a:ext cx="328295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b="1">
                <a:solidFill>
                  <a:schemeClr val="bg2"/>
                </a:solidFill>
                <a:latin typeface="Arial" charset="0"/>
              </a:rPr>
              <a:t>Fast </a:t>
            </a:r>
            <a:r>
              <a:rPr lang="en-US" altLang="el-GR">
                <a:solidFill>
                  <a:schemeClr val="bg2"/>
                </a:solidFill>
                <a:latin typeface="Arial" charset="0"/>
              </a:rPr>
              <a:t>(e.g., cm per day)</a:t>
            </a:r>
          </a:p>
        </p:txBody>
      </p:sp>
      <p:sp>
        <p:nvSpPr>
          <p:cNvPr id="676870" name="Text Box 6"/>
          <p:cNvSpPr txBox="1">
            <a:spLocks noChangeArrowheads="1"/>
          </p:cNvSpPr>
          <p:nvPr/>
        </p:nvSpPr>
        <p:spPr bwMode="auto">
          <a:xfrm>
            <a:off x="4287838" y="5943600"/>
            <a:ext cx="4856162"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b="1">
                <a:solidFill>
                  <a:schemeClr val="bg2"/>
                </a:solidFill>
                <a:latin typeface="Arial" charset="0"/>
              </a:rPr>
              <a:t>Slow </a:t>
            </a:r>
            <a:r>
              <a:rPr lang="en-US" altLang="el-GR">
                <a:solidFill>
                  <a:schemeClr val="bg2"/>
                </a:solidFill>
                <a:latin typeface="Arial" charset="0"/>
              </a:rPr>
              <a:t>(e.g., mm per day)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Grp="1" noChangeArrowheads="1"/>
          </p:cNvSpPr>
          <p:nvPr>
            <p:ph type="body" idx="1"/>
          </p:nvPr>
        </p:nvSpPr>
        <p:spPr>
          <a:xfrm>
            <a:off x="304800" y="1676400"/>
            <a:ext cx="3962400" cy="5105400"/>
          </a:xfrm>
        </p:spPr>
        <p:txBody>
          <a:bodyPr/>
          <a:lstStyle/>
          <a:p>
            <a:r>
              <a:rPr lang="en-US" altLang="el-GR"/>
              <a:t>Infiltration</a:t>
            </a:r>
          </a:p>
          <a:p>
            <a:pPr lvl="1"/>
            <a:r>
              <a:rPr lang="en-US" altLang="el-GR"/>
              <a:t>Recharges ground water</a:t>
            </a:r>
          </a:p>
          <a:p>
            <a:pPr lvl="1"/>
            <a:r>
              <a:rPr lang="en-US" altLang="el-GR"/>
              <a:t>Raises water table</a:t>
            </a:r>
          </a:p>
          <a:p>
            <a:pPr lvl="1"/>
            <a:r>
              <a:rPr lang="en-US" altLang="el-GR"/>
              <a:t>Provides water to springs, streams and wells </a:t>
            </a:r>
          </a:p>
          <a:p>
            <a:r>
              <a:rPr lang="en-US" altLang="el-GR"/>
              <a:t>Reduction of infiltration causes water table to drop</a:t>
            </a:r>
          </a:p>
          <a:p>
            <a:pPr lvl="1">
              <a:buFont typeface="Wingdings" pitchFamily="2" charset="2"/>
              <a:buNone/>
            </a:pPr>
            <a:endParaRPr lang="en-US" altLang="el-GR"/>
          </a:p>
        </p:txBody>
      </p:sp>
      <p:pic>
        <p:nvPicPr>
          <p:cNvPr id="690179" name="Picture 3" descr="11_07"/>
          <p:cNvPicPr>
            <a:picLocks noChangeAspect="1" noChangeArrowheads="1"/>
          </p:cNvPicPr>
          <p:nvPr>
            <p:ph idx="4294967295"/>
          </p:nvPr>
        </p:nvPicPr>
        <p:blipFill>
          <a:blip r:embed="rId3">
            <a:extLst>
              <a:ext uri="{28A0092B-C50C-407E-A947-70E740481C1C}">
                <a14:useLocalDpi xmlns:a14="http://schemas.microsoft.com/office/drawing/2010/main" val="0"/>
              </a:ext>
            </a:extLst>
          </a:blip>
          <a:srcRect t="1686"/>
          <a:stretch>
            <a:fillRect/>
          </a:stretch>
        </p:blipFill>
        <p:spPr>
          <a:xfrm>
            <a:off x="4191000" y="1066800"/>
            <a:ext cx="4857750" cy="563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0180" name="Rectangle 4"/>
          <p:cNvSpPr>
            <a:spLocks noGrp="1" noChangeArrowheads="1"/>
          </p:cNvSpPr>
          <p:nvPr>
            <p:ph type="title"/>
          </p:nvPr>
        </p:nvSpPr>
        <p:spPr>
          <a:xfrm>
            <a:off x="152400" y="152400"/>
            <a:ext cx="5181600" cy="1431925"/>
          </a:xfrm>
          <a:solidFill>
            <a:srgbClr val="0099CC">
              <a:alpha val="50000"/>
            </a:srgbClr>
          </a:solidFill>
        </p:spPr>
        <p:txBody>
          <a:bodyPr/>
          <a:lstStyle/>
          <a:p>
            <a:r>
              <a:rPr lang="en-US" altLang="el-GR"/>
              <a:t>Natural Water Table Fluctuations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body" idx="1"/>
          </p:nvPr>
        </p:nvSpPr>
        <p:spPr>
          <a:xfrm>
            <a:off x="228600" y="1905000"/>
            <a:ext cx="3962400" cy="4800600"/>
          </a:xfrm>
        </p:spPr>
        <p:txBody>
          <a:bodyPr/>
          <a:lstStyle/>
          <a:p>
            <a:pPr>
              <a:lnSpc>
                <a:spcPct val="90000"/>
              </a:lnSpc>
            </a:pPr>
            <a:r>
              <a:rPr lang="en-US" altLang="el-GR"/>
              <a:t>Reduction of infiltration causes water table to drop</a:t>
            </a:r>
          </a:p>
          <a:p>
            <a:pPr lvl="1">
              <a:lnSpc>
                <a:spcPct val="90000"/>
              </a:lnSpc>
            </a:pPr>
            <a:r>
              <a:rPr lang="en-US" altLang="el-GR"/>
              <a:t>Wells go dry</a:t>
            </a:r>
          </a:p>
          <a:p>
            <a:pPr lvl="1">
              <a:lnSpc>
                <a:spcPct val="90000"/>
              </a:lnSpc>
            </a:pPr>
            <a:r>
              <a:rPr lang="en-US" altLang="el-GR"/>
              <a:t>Springs go dry</a:t>
            </a:r>
          </a:p>
          <a:p>
            <a:pPr lvl="1">
              <a:lnSpc>
                <a:spcPct val="90000"/>
              </a:lnSpc>
            </a:pPr>
            <a:r>
              <a:rPr lang="en-US" altLang="el-GR"/>
              <a:t>Discharge of rivers drops</a:t>
            </a:r>
          </a:p>
          <a:p>
            <a:pPr>
              <a:lnSpc>
                <a:spcPct val="90000"/>
              </a:lnSpc>
            </a:pPr>
            <a:r>
              <a:rPr lang="en-US" altLang="el-GR"/>
              <a:t>Artificial causes</a:t>
            </a:r>
          </a:p>
          <a:p>
            <a:pPr lvl="1">
              <a:lnSpc>
                <a:spcPct val="90000"/>
              </a:lnSpc>
            </a:pPr>
            <a:r>
              <a:rPr lang="en-US" altLang="el-GR"/>
              <a:t>Pavement </a:t>
            </a:r>
          </a:p>
          <a:p>
            <a:pPr lvl="1">
              <a:lnSpc>
                <a:spcPct val="90000"/>
              </a:lnSpc>
            </a:pPr>
            <a:r>
              <a:rPr lang="en-US" altLang="el-GR"/>
              <a:t>Drainage</a:t>
            </a:r>
          </a:p>
          <a:p>
            <a:pPr>
              <a:lnSpc>
                <a:spcPct val="90000"/>
              </a:lnSpc>
              <a:buFont typeface="Wingdings" pitchFamily="2" charset="2"/>
              <a:buNone/>
            </a:pPr>
            <a:endParaRPr lang="en-US" altLang="el-GR"/>
          </a:p>
        </p:txBody>
      </p:sp>
      <p:pic>
        <p:nvPicPr>
          <p:cNvPr id="691203" name="Picture 3" descr="11_07"/>
          <p:cNvPicPr>
            <a:picLocks noChangeAspect="1" noChangeArrowheads="1"/>
          </p:cNvPicPr>
          <p:nvPr>
            <p:ph idx="4294967295"/>
          </p:nvPr>
        </p:nvPicPr>
        <p:blipFill>
          <a:blip r:embed="rId3">
            <a:extLst>
              <a:ext uri="{28A0092B-C50C-407E-A947-70E740481C1C}">
                <a14:useLocalDpi xmlns:a14="http://schemas.microsoft.com/office/drawing/2010/main" val="0"/>
              </a:ext>
            </a:extLst>
          </a:blip>
          <a:srcRect t="1686"/>
          <a:stretch>
            <a:fillRect/>
          </a:stretch>
        </p:blipFill>
        <p:spPr>
          <a:xfrm>
            <a:off x="4191000" y="1066800"/>
            <a:ext cx="4857750" cy="563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1204" name="Rectangle 4"/>
          <p:cNvSpPr>
            <a:spLocks noGrp="1" noChangeArrowheads="1"/>
          </p:cNvSpPr>
          <p:nvPr>
            <p:ph type="title"/>
          </p:nvPr>
        </p:nvSpPr>
        <p:spPr>
          <a:xfrm>
            <a:off x="152400" y="152400"/>
            <a:ext cx="5181600" cy="1431925"/>
          </a:xfrm>
          <a:solidFill>
            <a:srgbClr val="0099CC">
              <a:alpha val="50000"/>
            </a:srgbClr>
          </a:solidFill>
        </p:spPr>
        <p:txBody>
          <a:bodyPr/>
          <a:lstStyle/>
          <a:p>
            <a:r>
              <a:rPr lang="en-US" altLang="el-GR"/>
              <a:t>Natural Water Table Fluctuations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63" name="Rectangle 55"/>
          <p:cNvSpPr>
            <a:spLocks noGrp="1" noChangeArrowheads="1"/>
          </p:cNvSpPr>
          <p:nvPr>
            <p:ph type="body" idx="1"/>
          </p:nvPr>
        </p:nvSpPr>
        <p:spPr>
          <a:xfrm>
            <a:off x="381000" y="1981200"/>
            <a:ext cx="4191000" cy="4648200"/>
          </a:xfrm>
        </p:spPr>
        <p:txBody>
          <a:bodyPr/>
          <a:lstStyle/>
          <a:p>
            <a:r>
              <a:rPr lang="en-US" altLang="el-GR"/>
              <a:t>Pumping wells</a:t>
            </a:r>
          </a:p>
          <a:p>
            <a:pPr lvl="1"/>
            <a:r>
              <a:rPr lang="en-US" altLang="el-GR"/>
              <a:t>Accelerates flow near well</a:t>
            </a:r>
          </a:p>
          <a:p>
            <a:pPr lvl="1"/>
            <a:r>
              <a:rPr lang="en-US" altLang="el-GR"/>
              <a:t>May reverse ground-water flow</a:t>
            </a:r>
          </a:p>
          <a:p>
            <a:pPr lvl="1"/>
            <a:r>
              <a:rPr lang="en-US" altLang="el-GR"/>
              <a:t>Causes water table drawdown</a:t>
            </a:r>
          </a:p>
          <a:p>
            <a:pPr lvl="1"/>
            <a:r>
              <a:rPr lang="en-US" altLang="el-GR"/>
              <a:t>Forms a cone of depression</a:t>
            </a:r>
          </a:p>
        </p:txBody>
      </p:sp>
      <p:sp>
        <p:nvSpPr>
          <p:cNvPr id="683013" name="Rectangle 5"/>
          <p:cNvSpPr>
            <a:spLocks noGrp="1" noChangeArrowheads="1"/>
          </p:cNvSpPr>
          <p:nvPr>
            <p:ph type="title"/>
          </p:nvPr>
        </p:nvSpPr>
        <p:spPr>
          <a:xfrm>
            <a:off x="228600" y="304800"/>
            <a:ext cx="4559300" cy="1431925"/>
          </a:xfrm>
          <a:solidFill>
            <a:srgbClr val="66CCFF">
              <a:alpha val="50000"/>
            </a:srgbClr>
          </a:solidFill>
        </p:spPr>
        <p:txBody>
          <a:bodyPr/>
          <a:lstStyle/>
          <a:p>
            <a:r>
              <a:rPr lang="en-US" altLang="el-GR"/>
              <a:t>Effects of Pumping Wells</a:t>
            </a:r>
          </a:p>
        </p:txBody>
      </p:sp>
      <p:pic>
        <p:nvPicPr>
          <p:cNvPr id="683064" name="Picture 56" descr="11_08"/>
          <p:cNvPicPr>
            <a:picLocks noChangeAspect="1" noChangeArrowheads="1"/>
          </p:cNvPicPr>
          <p:nvPr/>
        </p:nvPicPr>
        <p:blipFill>
          <a:blip r:embed="rId3">
            <a:extLst>
              <a:ext uri="{28A0092B-C50C-407E-A947-70E740481C1C}">
                <a14:useLocalDpi xmlns:a14="http://schemas.microsoft.com/office/drawing/2010/main" val="0"/>
              </a:ext>
            </a:extLst>
          </a:blip>
          <a:srcRect t="1694"/>
          <a:stretch>
            <a:fillRect/>
          </a:stretch>
        </p:blipFill>
        <p:spPr bwMode="auto">
          <a:xfrm>
            <a:off x="4495800" y="228600"/>
            <a:ext cx="4351338" cy="640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0114" name="Picture 2" descr="11_07"/>
          <p:cNvPicPr>
            <a:picLocks noChangeArrowheads="1"/>
          </p:cNvPicPr>
          <p:nvPr>
            <p:ph sz="half" idx="1"/>
          </p:nvPr>
        </p:nvPicPr>
        <p:blipFill>
          <a:blip r:embed="rId2">
            <a:extLst>
              <a:ext uri="{28A0092B-C50C-407E-A947-70E740481C1C}">
                <a14:useLocalDpi xmlns:a14="http://schemas.microsoft.com/office/drawing/2010/main" val="0"/>
              </a:ext>
            </a:extLst>
          </a:blip>
          <a:srcRect t="53932"/>
          <a:stretch>
            <a:fillRect/>
          </a:stretch>
        </p:blipFill>
        <p:spPr>
          <a:xfrm>
            <a:off x="3886200" y="838200"/>
            <a:ext cx="5137150" cy="284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30115" name="Picture 3" descr="11_07"/>
          <p:cNvPicPr>
            <a:picLocks noChangeArrowheads="1"/>
          </p:cNvPicPr>
          <p:nvPr>
            <p:ph sz="half" idx="2"/>
          </p:nvPr>
        </p:nvPicPr>
        <p:blipFill>
          <a:blip r:embed="rId2">
            <a:extLst>
              <a:ext uri="{28A0092B-C50C-407E-A947-70E740481C1C}">
                <a14:useLocalDpi xmlns:a14="http://schemas.microsoft.com/office/drawing/2010/main" val="0"/>
              </a:ext>
            </a:extLst>
          </a:blip>
          <a:srcRect t="53932"/>
          <a:stretch>
            <a:fillRect/>
          </a:stretch>
        </p:blipFill>
        <p:spPr>
          <a:xfrm>
            <a:off x="3870325" y="3848100"/>
            <a:ext cx="5146675" cy="283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30116" name="Rectangle 4"/>
          <p:cNvSpPr>
            <a:spLocks noChangeArrowheads="1"/>
          </p:cNvSpPr>
          <p:nvPr/>
        </p:nvSpPr>
        <p:spPr bwMode="auto">
          <a:xfrm>
            <a:off x="4108450" y="5622925"/>
            <a:ext cx="766763" cy="279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30117" name="Text Box 5"/>
          <p:cNvSpPr txBox="1">
            <a:spLocks noChangeArrowheads="1"/>
          </p:cNvSpPr>
          <p:nvPr/>
        </p:nvSpPr>
        <p:spPr bwMode="auto">
          <a:xfrm>
            <a:off x="4089400" y="5318125"/>
            <a:ext cx="915988" cy="304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sz="1400" b="1">
                <a:solidFill>
                  <a:schemeClr val="hlink"/>
                </a:solidFill>
                <a:latin typeface="Arial" charset="0"/>
              </a:rPr>
              <a:t>Dry river</a:t>
            </a:r>
          </a:p>
        </p:txBody>
      </p:sp>
      <p:sp>
        <p:nvSpPr>
          <p:cNvPr id="730118" name="Text Box 6"/>
          <p:cNvSpPr txBox="1">
            <a:spLocks noChangeArrowheads="1"/>
          </p:cNvSpPr>
          <p:nvPr/>
        </p:nvSpPr>
        <p:spPr bwMode="auto">
          <a:xfrm>
            <a:off x="4927600" y="1965325"/>
            <a:ext cx="914400" cy="304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sz="1400" b="1">
                <a:solidFill>
                  <a:schemeClr val="hlink"/>
                </a:solidFill>
                <a:latin typeface="Arial" charset="0"/>
              </a:rPr>
              <a:t> Dry well</a:t>
            </a:r>
          </a:p>
        </p:txBody>
      </p:sp>
      <p:sp>
        <p:nvSpPr>
          <p:cNvPr id="730119" name="Rectangle 7"/>
          <p:cNvSpPr>
            <a:spLocks noGrp="1" noChangeArrowheads="1"/>
          </p:cNvSpPr>
          <p:nvPr>
            <p:ph type="title"/>
          </p:nvPr>
        </p:nvSpPr>
        <p:spPr>
          <a:xfrm>
            <a:off x="152400" y="228600"/>
            <a:ext cx="4114800" cy="1431925"/>
          </a:xfrm>
          <a:solidFill>
            <a:srgbClr val="66CCFF">
              <a:alpha val="50000"/>
            </a:srgbClr>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l-GR"/>
              <a:t>Effects of Pumping Wells</a:t>
            </a:r>
          </a:p>
        </p:txBody>
      </p:sp>
      <p:sp>
        <p:nvSpPr>
          <p:cNvPr id="730120" name="Freeform 8" descr="Recycled paper"/>
          <p:cNvSpPr>
            <a:spLocks/>
          </p:cNvSpPr>
          <p:nvPr/>
        </p:nvSpPr>
        <p:spPr bwMode="auto">
          <a:xfrm>
            <a:off x="3876675" y="1284288"/>
            <a:ext cx="5130800" cy="2112962"/>
          </a:xfrm>
          <a:custGeom>
            <a:avLst/>
            <a:gdLst>
              <a:gd name="T0" fmla="*/ 0 w 3232"/>
              <a:gd name="T1" fmla="*/ 659 h 1331"/>
              <a:gd name="T2" fmla="*/ 134 w 3232"/>
              <a:gd name="T3" fmla="*/ 768 h 1331"/>
              <a:gd name="T4" fmla="*/ 211 w 3232"/>
              <a:gd name="T5" fmla="*/ 871 h 1331"/>
              <a:gd name="T6" fmla="*/ 416 w 3232"/>
              <a:gd name="T7" fmla="*/ 973 h 1331"/>
              <a:gd name="T8" fmla="*/ 582 w 3232"/>
              <a:gd name="T9" fmla="*/ 891 h 1331"/>
              <a:gd name="T10" fmla="*/ 680 w 3232"/>
              <a:gd name="T11" fmla="*/ 807 h 1331"/>
              <a:gd name="T12" fmla="*/ 907 w 3232"/>
              <a:gd name="T13" fmla="*/ 683 h 1331"/>
              <a:gd name="T14" fmla="*/ 1041 w 3232"/>
              <a:gd name="T15" fmla="*/ 637 h 1331"/>
              <a:gd name="T16" fmla="*/ 1128 w 3232"/>
              <a:gd name="T17" fmla="*/ 602 h 1331"/>
              <a:gd name="T18" fmla="*/ 1372 w 3232"/>
              <a:gd name="T19" fmla="*/ 536 h 1331"/>
              <a:gd name="T20" fmla="*/ 1804 w 3232"/>
              <a:gd name="T21" fmla="*/ 467 h 1331"/>
              <a:gd name="T22" fmla="*/ 2022 w 3232"/>
              <a:gd name="T23" fmla="*/ 448 h 1331"/>
              <a:gd name="T24" fmla="*/ 2233 w 3232"/>
              <a:gd name="T25" fmla="*/ 351 h 1331"/>
              <a:gd name="T26" fmla="*/ 2384 w 3232"/>
              <a:gd name="T27" fmla="*/ 253 h 1331"/>
              <a:gd name="T28" fmla="*/ 2633 w 3232"/>
              <a:gd name="T29" fmla="*/ 128 h 1331"/>
              <a:gd name="T30" fmla="*/ 2912 w 3232"/>
              <a:gd name="T31" fmla="*/ 37 h 1331"/>
              <a:gd name="T32" fmla="*/ 3232 w 3232"/>
              <a:gd name="T33" fmla="*/ 0 h 1331"/>
              <a:gd name="T34" fmla="*/ 3219 w 3232"/>
              <a:gd name="T35" fmla="*/ 1325 h 1331"/>
              <a:gd name="T36" fmla="*/ 12 w 3232"/>
              <a:gd name="T37" fmla="*/ 1319 h 1331"/>
              <a:gd name="T38" fmla="*/ 0 w 3232"/>
              <a:gd name="T39" fmla="*/ 659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32" h="1331">
                <a:moveTo>
                  <a:pt x="0" y="659"/>
                </a:moveTo>
                <a:cubicBezTo>
                  <a:pt x="76" y="698"/>
                  <a:pt x="96" y="729"/>
                  <a:pt x="134" y="768"/>
                </a:cubicBezTo>
                <a:cubicBezTo>
                  <a:pt x="169" y="803"/>
                  <a:pt x="174" y="827"/>
                  <a:pt x="211" y="871"/>
                </a:cubicBezTo>
                <a:cubicBezTo>
                  <a:pt x="248" y="915"/>
                  <a:pt x="303" y="983"/>
                  <a:pt x="416" y="973"/>
                </a:cubicBezTo>
                <a:cubicBezTo>
                  <a:pt x="529" y="963"/>
                  <a:pt x="539" y="922"/>
                  <a:pt x="582" y="891"/>
                </a:cubicBezTo>
                <a:cubicBezTo>
                  <a:pt x="626" y="863"/>
                  <a:pt x="626" y="842"/>
                  <a:pt x="680" y="807"/>
                </a:cubicBezTo>
                <a:cubicBezTo>
                  <a:pt x="734" y="772"/>
                  <a:pt x="847" y="711"/>
                  <a:pt x="907" y="683"/>
                </a:cubicBezTo>
                <a:cubicBezTo>
                  <a:pt x="967" y="655"/>
                  <a:pt x="1004" y="651"/>
                  <a:pt x="1041" y="637"/>
                </a:cubicBezTo>
                <a:cubicBezTo>
                  <a:pt x="1078" y="623"/>
                  <a:pt x="1073" y="619"/>
                  <a:pt x="1128" y="602"/>
                </a:cubicBezTo>
                <a:cubicBezTo>
                  <a:pt x="1183" y="585"/>
                  <a:pt x="1259" y="558"/>
                  <a:pt x="1372" y="536"/>
                </a:cubicBezTo>
                <a:cubicBezTo>
                  <a:pt x="1485" y="514"/>
                  <a:pt x="1696" y="482"/>
                  <a:pt x="1804" y="467"/>
                </a:cubicBezTo>
                <a:cubicBezTo>
                  <a:pt x="1912" y="452"/>
                  <a:pt x="1951" y="467"/>
                  <a:pt x="2022" y="448"/>
                </a:cubicBezTo>
                <a:cubicBezTo>
                  <a:pt x="2093" y="429"/>
                  <a:pt x="2173" y="384"/>
                  <a:pt x="2233" y="351"/>
                </a:cubicBezTo>
                <a:cubicBezTo>
                  <a:pt x="2293" y="318"/>
                  <a:pt x="2317" y="290"/>
                  <a:pt x="2384" y="253"/>
                </a:cubicBezTo>
                <a:cubicBezTo>
                  <a:pt x="2451" y="216"/>
                  <a:pt x="2545" y="164"/>
                  <a:pt x="2633" y="128"/>
                </a:cubicBezTo>
                <a:cubicBezTo>
                  <a:pt x="2721" y="92"/>
                  <a:pt x="2812" y="58"/>
                  <a:pt x="2912" y="37"/>
                </a:cubicBezTo>
                <a:cubicBezTo>
                  <a:pt x="3012" y="16"/>
                  <a:pt x="3051" y="16"/>
                  <a:pt x="3232" y="0"/>
                </a:cubicBezTo>
                <a:cubicBezTo>
                  <a:pt x="3225" y="365"/>
                  <a:pt x="3219" y="858"/>
                  <a:pt x="3219" y="1325"/>
                </a:cubicBezTo>
                <a:cubicBezTo>
                  <a:pt x="2604" y="1331"/>
                  <a:pt x="754" y="1325"/>
                  <a:pt x="12" y="1319"/>
                </a:cubicBezTo>
                <a:cubicBezTo>
                  <a:pt x="12" y="1050"/>
                  <a:pt x="0" y="659"/>
                  <a:pt x="0" y="659"/>
                </a:cubicBezTo>
                <a:close/>
              </a:path>
            </a:pathLst>
          </a:cu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0121" name="Rectangle 9"/>
          <p:cNvSpPr>
            <a:spLocks noChangeArrowheads="1"/>
          </p:cNvSpPr>
          <p:nvPr/>
        </p:nvSpPr>
        <p:spPr bwMode="auto">
          <a:xfrm>
            <a:off x="5440363" y="2303463"/>
            <a:ext cx="74612" cy="4556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30122" name="Line 10"/>
          <p:cNvSpPr>
            <a:spLocks noChangeShapeType="1"/>
          </p:cNvSpPr>
          <p:nvPr/>
        </p:nvSpPr>
        <p:spPr bwMode="auto">
          <a:xfrm flipH="1">
            <a:off x="5438775" y="2327275"/>
            <a:ext cx="3175" cy="42545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0123" name="Line 11"/>
          <p:cNvSpPr>
            <a:spLocks noChangeShapeType="1"/>
          </p:cNvSpPr>
          <p:nvPr/>
        </p:nvSpPr>
        <p:spPr bwMode="auto">
          <a:xfrm flipH="1">
            <a:off x="5508625" y="2305050"/>
            <a:ext cx="1588" cy="449263"/>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0124" name="Rectangle 12"/>
          <p:cNvSpPr>
            <a:spLocks noChangeArrowheads="1"/>
          </p:cNvSpPr>
          <p:nvPr/>
        </p:nvSpPr>
        <p:spPr bwMode="auto">
          <a:xfrm>
            <a:off x="8455025" y="1311275"/>
            <a:ext cx="74613" cy="5476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30125" name="Line 13"/>
          <p:cNvSpPr>
            <a:spLocks noChangeShapeType="1"/>
          </p:cNvSpPr>
          <p:nvPr/>
        </p:nvSpPr>
        <p:spPr bwMode="auto">
          <a:xfrm>
            <a:off x="8453438" y="1347788"/>
            <a:ext cx="0" cy="51117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0126" name="Line 14"/>
          <p:cNvSpPr>
            <a:spLocks noChangeShapeType="1"/>
          </p:cNvSpPr>
          <p:nvPr/>
        </p:nvSpPr>
        <p:spPr bwMode="auto">
          <a:xfrm>
            <a:off x="8526463" y="1330325"/>
            <a:ext cx="0" cy="52863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0127" name="Rectangle 15"/>
          <p:cNvSpPr>
            <a:spLocks noChangeArrowheads="1"/>
          </p:cNvSpPr>
          <p:nvPr/>
        </p:nvSpPr>
        <p:spPr bwMode="auto">
          <a:xfrm>
            <a:off x="6451600" y="2041525"/>
            <a:ext cx="74613" cy="11668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30128" name="Line 16"/>
          <p:cNvSpPr>
            <a:spLocks noChangeShapeType="1"/>
          </p:cNvSpPr>
          <p:nvPr/>
        </p:nvSpPr>
        <p:spPr bwMode="auto">
          <a:xfrm>
            <a:off x="6450013" y="2058988"/>
            <a:ext cx="0" cy="115093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0129" name="Line 17"/>
          <p:cNvSpPr>
            <a:spLocks noChangeShapeType="1"/>
          </p:cNvSpPr>
          <p:nvPr/>
        </p:nvSpPr>
        <p:spPr bwMode="auto">
          <a:xfrm>
            <a:off x="6523038" y="2060575"/>
            <a:ext cx="0" cy="113823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0130" name="Freeform 18" descr="Recycled paper"/>
          <p:cNvSpPr>
            <a:spLocks/>
          </p:cNvSpPr>
          <p:nvPr/>
        </p:nvSpPr>
        <p:spPr bwMode="auto">
          <a:xfrm>
            <a:off x="3876675" y="4302125"/>
            <a:ext cx="5130800" cy="2112963"/>
          </a:xfrm>
          <a:custGeom>
            <a:avLst/>
            <a:gdLst>
              <a:gd name="T0" fmla="*/ 0 w 3232"/>
              <a:gd name="T1" fmla="*/ 659 h 1331"/>
              <a:gd name="T2" fmla="*/ 134 w 3232"/>
              <a:gd name="T3" fmla="*/ 768 h 1331"/>
              <a:gd name="T4" fmla="*/ 211 w 3232"/>
              <a:gd name="T5" fmla="*/ 871 h 1331"/>
              <a:gd name="T6" fmla="*/ 416 w 3232"/>
              <a:gd name="T7" fmla="*/ 973 h 1331"/>
              <a:gd name="T8" fmla="*/ 582 w 3232"/>
              <a:gd name="T9" fmla="*/ 870 h 1331"/>
              <a:gd name="T10" fmla="*/ 691 w 3232"/>
              <a:gd name="T11" fmla="*/ 787 h 1331"/>
              <a:gd name="T12" fmla="*/ 844 w 3232"/>
              <a:gd name="T13" fmla="*/ 691 h 1331"/>
              <a:gd name="T14" fmla="*/ 1041 w 3232"/>
              <a:gd name="T15" fmla="*/ 637 h 1331"/>
              <a:gd name="T16" fmla="*/ 1128 w 3232"/>
              <a:gd name="T17" fmla="*/ 602 h 1331"/>
              <a:gd name="T18" fmla="*/ 1372 w 3232"/>
              <a:gd name="T19" fmla="*/ 536 h 1331"/>
              <a:gd name="T20" fmla="*/ 1804 w 3232"/>
              <a:gd name="T21" fmla="*/ 467 h 1331"/>
              <a:gd name="T22" fmla="*/ 2022 w 3232"/>
              <a:gd name="T23" fmla="*/ 448 h 1331"/>
              <a:gd name="T24" fmla="*/ 2233 w 3232"/>
              <a:gd name="T25" fmla="*/ 351 h 1331"/>
              <a:gd name="T26" fmla="*/ 2384 w 3232"/>
              <a:gd name="T27" fmla="*/ 253 h 1331"/>
              <a:gd name="T28" fmla="*/ 2633 w 3232"/>
              <a:gd name="T29" fmla="*/ 128 h 1331"/>
              <a:gd name="T30" fmla="*/ 2912 w 3232"/>
              <a:gd name="T31" fmla="*/ 37 h 1331"/>
              <a:gd name="T32" fmla="*/ 3232 w 3232"/>
              <a:gd name="T33" fmla="*/ 0 h 1331"/>
              <a:gd name="T34" fmla="*/ 3219 w 3232"/>
              <a:gd name="T35" fmla="*/ 1325 h 1331"/>
              <a:gd name="T36" fmla="*/ 12 w 3232"/>
              <a:gd name="T37" fmla="*/ 1319 h 1331"/>
              <a:gd name="T38" fmla="*/ 0 w 3232"/>
              <a:gd name="T39" fmla="*/ 659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32" h="1331">
                <a:moveTo>
                  <a:pt x="0" y="659"/>
                </a:moveTo>
                <a:cubicBezTo>
                  <a:pt x="76" y="698"/>
                  <a:pt x="96" y="729"/>
                  <a:pt x="134" y="768"/>
                </a:cubicBezTo>
                <a:cubicBezTo>
                  <a:pt x="169" y="803"/>
                  <a:pt x="174" y="827"/>
                  <a:pt x="211" y="871"/>
                </a:cubicBezTo>
                <a:cubicBezTo>
                  <a:pt x="248" y="915"/>
                  <a:pt x="303" y="983"/>
                  <a:pt x="416" y="973"/>
                </a:cubicBezTo>
                <a:cubicBezTo>
                  <a:pt x="529" y="963"/>
                  <a:pt x="538" y="898"/>
                  <a:pt x="582" y="870"/>
                </a:cubicBezTo>
                <a:cubicBezTo>
                  <a:pt x="628" y="839"/>
                  <a:pt x="647" y="817"/>
                  <a:pt x="691" y="787"/>
                </a:cubicBezTo>
                <a:cubicBezTo>
                  <a:pt x="735" y="757"/>
                  <a:pt x="786" y="716"/>
                  <a:pt x="844" y="691"/>
                </a:cubicBezTo>
                <a:cubicBezTo>
                  <a:pt x="902" y="666"/>
                  <a:pt x="994" y="652"/>
                  <a:pt x="1041" y="637"/>
                </a:cubicBezTo>
                <a:cubicBezTo>
                  <a:pt x="1088" y="622"/>
                  <a:pt x="1073" y="619"/>
                  <a:pt x="1128" y="602"/>
                </a:cubicBezTo>
                <a:cubicBezTo>
                  <a:pt x="1183" y="585"/>
                  <a:pt x="1259" y="558"/>
                  <a:pt x="1372" y="536"/>
                </a:cubicBezTo>
                <a:cubicBezTo>
                  <a:pt x="1485" y="514"/>
                  <a:pt x="1696" y="482"/>
                  <a:pt x="1804" y="467"/>
                </a:cubicBezTo>
                <a:cubicBezTo>
                  <a:pt x="1912" y="452"/>
                  <a:pt x="1951" y="467"/>
                  <a:pt x="2022" y="448"/>
                </a:cubicBezTo>
                <a:cubicBezTo>
                  <a:pt x="2093" y="429"/>
                  <a:pt x="2173" y="384"/>
                  <a:pt x="2233" y="351"/>
                </a:cubicBezTo>
                <a:cubicBezTo>
                  <a:pt x="2293" y="318"/>
                  <a:pt x="2317" y="290"/>
                  <a:pt x="2384" y="253"/>
                </a:cubicBezTo>
                <a:cubicBezTo>
                  <a:pt x="2451" y="216"/>
                  <a:pt x="2545" y="164"/>
                  <a:pt x="2633" y="128"/>
                </a:cubicBezTo>
                <a:cubicBezTo>
                  <a:pt x="2721" y="92"/>
                  <a:pt x="2812" y="58"/>
                  <a:pt x="2912" y="37"/>
                </a:cubicBezTo>
                <a:cubicBezTo>
                  <a:pt x="3012" y="16"/>
                  <a:pt x="3051" y="16"/>
                  <a:pt x="3232" y="0"/>
                </a:cubicBezTo>
                <a:cubicBezTo>
                  <a:pt x="3225" y="365"/>
                  <a:pt x="3219" y="858"/>
                  <a:pt x="3219" y="1325"/>
                </a:cubicBezTo>
                <a:cubicBezTo>
                  <a:pt x="2604" y="1331"/>
                  <a:pt x="754" y="1325"/>
                  <a:pt x="12" y="1319"/>
                </a:cubicBezTo>
                <a:cubicBezTo>
                  <a:pt x="12" y="1050"/>
                  <a:pt x="0" y="659"/>
                  <a:pt x="0" y="659"/>
                </a:cubicBezTo>
                <a:close/>
              </a:path>
            </a:pathLst>
          </a:cu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0131" name="Rectangle 19"/>
          <p:cNvSpPr>
            <a:spLocks noChangeArrowheads="1"/>
          </p:cNvSpPr>
          <p:nvPr/>
        </p:nvSpPr>
        <p:spPr bwMode="auto">
          <a:xfrm>
            <a:off x="5440363" y="5321300"/>
            <a:ext cx="74612" cy="4556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30132" name="Line 20"/>
          <p:cNvSpPr>
            <a:spLocks noChangeShapeType="1"/>
          </p:cNvSpPr>
          <p:nvPr/>
        </p:nvSpPr>
        <p:spPr bwMode="auto">
          <a:xfrm flipH="1">
            <a:off x="5438775" y="5345113"/>
            <a:ext cx="3175" cy="42545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0133" name="Line 21"/>
          <p:cNvSpPr>
            <a:spLocks noChangeShapeType="1"/>
          </p:cNvSpPr>
          <p:nvPr/>
        </p:nvSpPr>
        <p:spPr bwMode="auto">
          <a:xfrm flipH="1">
            <a:off x="5508625" y="5322888"/>
            <a:ext cx="1588" cy="44926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0134" name="Rectangle 22"/>
          <p:cNvSpPr>
            <a:spLocks noChangeArrowheads="1"/>
          </p:cNvSpPr>
          <p:nvPr/>
        </p:nvSpPr>
        <p:spPr bwMode="auto">
          <a:xfrm>
            <a:off x="8455025" y="4329113"/>
            <a:ext cx="74613" cy="5476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30135" name="Line 23"/>
          <p:cNvSpPr>
            <a:spLocks noChangeShapeType="1"/>
          </p:cNvSpPr>
          <p:nvPr/>
        </p:nvSpPr>
        <p:spPr bwMode="auto">
          <a:xfrm>
            <a:off x="8453438" y="4365625"/>
            <a:ext cx="0" cy="51117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0136" name="Line 24"/>
          <p:cNvSpPr>
            <a:spLocks noChangeShapeType="1"/>
          </p:cNvSpPr>
          <p:nvPr/>
        </p:nvSpPr>
        <p:spPr bwMode="auto">
          <a:xfrm>
            <a:off x="8526463" y="4348163"/>
            <a:ext cx="0" cy="52863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0137" name="Rectangle 25"/>
          <p:cNvSpPr>
            <a:spLocks noChangeArrowheads="1"/>
          </p:cNvSpPr>
          <p:nvPr/>
        </p:nvSpPr>
        <p:spPr bwMode="auto">
          <a:xfrm>
            <a:off x="6451600" y="5059363"/>
            <a:ext cx="74613" cy="11668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30138" name="Line 26"/>
          <p:cNvSpPr>
            <a:spLocks noChangeShapeType="1"/>
          </p:cNvSpPr>
          <p:nvPr/>
        </p:nvSpPr>
        <p:spPr bwMode="auto">
          <a:xfrm>
            <a:off x="6450013" y="5076825"/>
            <a:ext cx="0" cy="115093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0139" name="Line 27"/>
          <p:cNvSpPr>
            <a:spLocks noChangeShapeType="1"/>
          </p:cNvSpPr>
          <p:nvPr/>
        </p:nvSpPr>
        <p:spPr bwMode="auto">
          <a:xfrm>
            <a:off x="6523038" y="5078413"/>
            <a:ext cx="0" cy="113823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0140" name="Freeform 28"/>
          <p:cNvSpPr>
            <a:spLocks/>
          </p:cNvSpPr>
          <p:nvPr/>
        </p:nvSpPr>
        <p:spPr bwMode="auto">
          <a:xfrm>
            <a:off x="3886200" y="5287963"/>
            <a:ext cx="5110163" cy="1143000"/>
          </a:xfrm>
          <a:custGeom>
            <a:avLst/>
            <a:gdLst>
              <a:gd name="T0" fmla="*/ 0 w 3219"/>
              <a:gd name="T1" fmla="*/ 371 h 720"/>
              <a:gd name="T2" fmla="*/ 218 w 3219"/>
              <a:gd name="T3" fmla="*/ 377 h 720"/>
              <a:gd name="T4" fmla="*/ 595 w 3219"/>
              <a:gd name="T5" fmla="*/ 403 h 720"/>
              <a:gd name="T6" fmla="*/ 947 w 3219"/>
              <a:gd name="T7" fmla="*/ 422 h 720"/>
              <a:gd name="T8" fmla="*/ 1299 w 3219"/>
              <a:gd name="T9" fmla="*/ 473 h 720"/>
              <a:gd name="T10" fmla="*/ 1638 w 3219"/>
              <a:gd name="T11" fmla="*/ 557 h 720"/>
              <a:gd name="T12" fmla="*/ 2016 w 3219"/>
              <a:gd name="T13" fmla="*/ 345 h 720"/>
              <a:gd name="T14" fmla="*/ 2477 w 3219"/>
              <a:gd name="T15" fmla="*/ 134 h 720"/>
              <a:gd name="T16" fmla="*/ 2867 w 3219"/>
              <a:gd name="T17" fmla="*/ 38 h 720"/>
              <a:gd name="T18" fmla="*/ 3219 w 3219"/>
              <a:gd name="T19" fmla="*/ 13 h 720"/>
              <a:gd name="T20" fmla="*/ 3207 w 3219"/>
              <a:gd name="T21" fmla="*/ 714 h 720"/>
              <a:gd name="T22" fmla="*/ 0 w 3219"/>
              <a:gd name="T23" fmla="*/ 704 h 720"/>
              <a:gd name="T24" fmla="*/ 0 w 3219"/>
              <a:gd name="T25" fmla="*/ 37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9" h="720">
                <a:moveTo>
                  <a:pt x="0" y="371"/>
                </a:moveTo>
                <a:cubicBezTo>
                  <a:pt x="96" y="378"/>
                  <a:pt x="119" y="372"/>
                  <a:pt x="218" y="377"/>
                </a:cubicBezTo>
                <a:cubicBezTo>
                  <a:pt x="317" y="382"/>
                  <a:pt x="474" y="396"/>
                  <a:pt x="595" y="403"/>
                </a:cubicBezTo>
                <a:cubicBezTo>
                  <a:pt x="716" y="410"/>
                  <a:pt x="830" y="410"/>
                  <a:pt x="947" y="422"/>
                </a:cubicBezTo>
                <a:cubicBezTo>
                  <a:pt x="1064" y="434"/>
                  <a:pt x="1184" y="451"/>
                  <a:pt x="1299" y="473"/>
                </a:cubicBezTo>
                <a:cubicBezTo>
                  <a:pt x="1414" y="495"/>
                  <a:pt x="1517" y="505"/>
                  <a:pt x="1638" y="557"/>
                </a:cubicBezTo>
                <a:cubicBezTo>
                  <a:pt x="1728" y="480"/>
                  <a:pt x="1878" y="423"/>
                  <a:pt x="2016" y="345"/>
                </a:cubicBezTo>
                <a:cubicBezTo>
                  <a:pt x="2156" y="274"/>
                  <a:pt x="2335" y="185"/>
                  <a:pt x="2477" y="134"/>
                </a:cubicBezTo>
                <a:cubicBezTo>
                  <a:pt x="2619" y="83"/>
                  <a:pt x="2743" y="58"/>
                  <a:pt x="2867" y="38"/>
                </a:cubicBezTo>
                <a:cubicBezTo>
                  <a:pt x="2991" y="18"/>
                  <a:pt x="3072" y="0"/>
                  <a:pt x="3219" y="13"/>
                </a:cubicBezTo>
                <a:cubicBezTo>
                  <a:pt x="3212" y="378"/>
                  <a:pt x="3207" y="247"/>
                  <a:pt x="3207" y="714"/>
                </a:cubicBezTo>
                <a:cubicBezTo>
                  <a:pt x="2592" y="720"/>
                  <a:pt x="742" y="710"/>
                  <a:pt x="0" y="704"/>
                </a:cubicBezTo>
                <a:cubicBezTo>
                  <a:pt x="0" y="435"/>
                  <a:pt x="0" y="365"/>
                  <a:pt x="0" y="371"/>
                </a:cubicBezTo>
                <a:close/>
              </a:path>
            </a:pathLst>
          </a:custGeom>
          <a:solidFill>
            <a:srgbClr val="66CC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0141" name="Freeform 29"/>
          <p:cNvSpPr>
            <a:spLocks/>
          </p:cNvSpPr>
          <p:nvPr/>
        </p:nvSpPr>
        <p:spPr bwMode="auto">
          <a:xfrm>
            <a:off x="3890963" y="1747838"/>
            <a:ext cx="5140325" cy="1641475"/>
          </a:xfrm>
          <a:custGeom>
            <a:avLst/>
            <a:gdLst>
              <a:gd name="T0" fmla="*/ 0 w 3238"/>
              <a:gd name="T1" fmla="*/ 525 h 1034"/>
              <a:gd name="T2" fmla="*/ 215 w 3238"/>
              <a:gd name="T3" fmla="*/ 591 h 1034"/>
              <a:gd name="T4" fmla="*/ 400 w 3238"/>
              <a:gd name="T5" fmla="*/ 636 h 1034"/>
              <a:gd name="T6" fmla="*/ 599 w 3238"/>
              <a:gd name="T7" fmla="*/ 636 h 1034"/>
              <a:gd name="T8" fmla="*/ 912 w 3238"/>
              <a:gd name="T9" fmla="*/ 643 h 1034"/>
              <a:gd name="T10" fmla="*/ 1290 w 3238"/>
              <a:gd name="T11" fmla="*/ 655 h 1034"/>
              <a:gd name="T12" fmla="*/ 1635 w 3238"/>
              <a:gd name="T13" fmla="*/ 739 h 1034"/>
              <a:gd name="T14" fmla="*/ 1977 w 3238"/>
              <a:gd name="T15" fmla="*/ 397 h 1034"/>
              <a:gd name="T16" fmla="*/ 2342 w 3238"/>
              <a:gd name="T17" fmla="*/ 199 h 1034"/>
              <a:gd name="T18" fmla="*/ 2681 w 3238"/>
              <a:gd name="T19" fmla="*/ 96 h 1034"/>
              <a:gd name="T20" fmla="*/ 2899 w 3238"/>
              <a:gd name="T21" fmla="*/ 45 h 1034"/>
              <a:gd name="T22" fmla="*/ 3238 w 3238"/>
              <a:gd name="T23" fmla="*/ 0 h 1034"/>
              <a:gd name="T24" fmla="*/ 3213 w 3238"/>
              <a:gd name="T25" fmla="*/ 1028 h 1034"/>
              <a:gd name="T26" fmla="*/ 6 w 3238"/>
              <a:gd name="T27" fmla="*/ 1018 h 1034"/>
              <a:gd name="T28" fmla="*/ 0 w 3238"/>
              <a:gd name="T29" fmla="*/ 525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8" h="1034">
                <a:moveTo>
                  <a:pt x="0" y="525"/>
                </a:moveTo>
                <a:cubicBezTo>
                  <a:pt x="96" y="532"/>
                  <a:pt x="148" y="576"/>
                  <a:pt x="215" y="591"/>
                </a:cubicBezTo>
                <a:cubicBezTo>
                  <a:pt x="282" y="610"/>
                  <a:pt x="336" y="629"/>
                  <a:pt x="400" y="636"/>
                </a:cubicBezTo>
                <a:cubicBezTo>
                  <a:pt x="464" y="643"/>
                  <a:pt x="514" y="635"/>
                  <a:pt x="599" y="636"/>
                </a:cubicBezTo>
                <a:cubicBezTo>
                  <a:pt x="684" y="637"/>
                  <a:pt x="797" y="640"/>
                  <a:pt x="912" y="643"/>
                </a:cubicBezTo>
                <a:cubicBezTo>
                  <a:pt x="1027" y="646"/>
                  <a:pt x="1170" y="639"/>
                  <a:pt x="1290" y="655"/>
                </a:cubicBezTo>
                <a:cubicBezTo>
                  <a:pt x="1410" y="671"/>
                  <a:pt x="1520" y="687"/>
                  <a:pt x="1635" y="739"/>
                </a:cubicBezTo>
                <a:cubicBezTo>
                  <a:pt x="1693" y="636"/>
                  <a:pt x="1859" y="487"/>
                  <a:pt x="1977" y="397"/>
                </a:cubicBezTo>
                <a:cubicBezTo>
                  <a:pt x="2095" y="307"/>
                  <a:pt x="2225" y="249"/>
                  <a:pt x="2342" y="199"/>
                </a:cubicBezTo>
                <a:cubicBezTo>
                  <a:pt x="2459" y="149"/>
                  <a:pt x="2588" y="122"/>
                  <a:pt x="2681" y="96"/>
                </a:cubicBezTo>
                <a:cubicBezTo>
                  <a:pt x="2774" y="70"/>
                  <a:pt x="2806" y="61"/>
                  <a:pt x="2899" y="45"/>
                </a:cubicBezTo>
                <a:cubicBezTo>
                  <a:pt x="2992" y="29"/>
                  <a:pt x="3091" y="13"/>
                  <a:pt x="3238" y="0"/>
                </a:cubicBezTo>
                <a:cubicBezTo>
                  <a:pt x="3231" y="365"/>
                  <a:pt x="3213" y="561"/>
                  <a:pt x="3213" y="1028"/>
                </a:cubicBezTo>
                <a:cubicBezTo>
                  <a:pt x="2598" y="1034"/>
                  <a:pt x="748" y="1024"/>
                  <a:pt x="6" y="1018"/>
                </a:cubicBezTo>
                <a:cubicBezTo>
                  <a:pt x="6" y="749"/>
                  <a:pt x="0" y="519"/>
                  <a:pt x="0" y="525"/>
                </a:cubicBezTo>
                <a:close/>
              </a:path>
            </a:pathLst>
          </a:custGeom>
          <a:solidFill>
            <a:srgbClr val="66CC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0142" name="Freeform 30"/>
          <p:cNvSpPr>
            <a:spLocks/>
          </p:cNvSpPr>
          <p:nvPr/>
        </p:nvSpPr>
        <p:spPr bwMode="auto">
          <a:xfrm>
            <a:off x="6527800" y="1965325"/>
            <a:ext cx="1590675" cy="914400"/>
          </a:xfrm>
          <a:custGeom>
            <a:avLst/>
            <a:gdLst>
              <a:gd name="T0" fmla="*/ 928 w 928"/>
              <a:gd name="T1" fmla="*/ 0 h 634"/>
              <a:gd name="T2" fmla="*/ 518 w 928"/>
              <a:gd name="T3" fmla="*/ 525 h 634"/>
              <a:gd name="T4" fmla="*/ 0 w 928"/>
              <a:gd name="T5" fmla="*/ 634 h 634"/>
            </a:gdLst>
            <a:ahLst/>
            <a:cxnLst>
              <a:cxn ang="0">
                <a:pos x="T0" y="T1"/>
              </a:cxn>
              <a:cxn ang="0">
                <a:pos x="T2" y="T3"/>
              </a:cxn>
              <a:cxn ang="0">
                <a:pos x="T4" y="T5"/>
              </a:cxn>
            </a:cxnLst>
            <a:rect l="0" t="0" r="r" b="b"/>
            <a:pathLst>
              <a:path w="928" h="634">
                <a:moveTo>
                  <a:pt x="928" y="0"/>
                </a:moveTo>
                <a:cubicBezTo>
                  <a:pt x="819" y="339"/>
                  <a:pt x="678" y="433"/>
                  <a:pt x="518" y="525"/>
                </a:cubicBezTo>
                <a:cubicBezTo>
                  <a:pt x="358" y="617"/>
                  <a:pt x="185" y="634"/>
                  <a:pt x="0" y="634"/>
                </a:cubicBezTo>
              </a:path>
            </a:pathLst>
          </a:custGeom>
          <a:noFill/>
          <a:ln w="28575" cmpd="sng">
            <a:solidFill>
              <a:schemeClr val="bg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0143" name="Freeform 31"/>
          <p:cNvSpPr>
            <a:spLocks/>
          </p:cNvSpPr>
          <p:nvPr/>
        </p:nvSpPr>
        <p:spPr bwMode="auto">
          <a:xfrm>
            <a:off x="6527800" y="1812925"/>
            <a:ext cx="2316163" cy="1447800"/>
          </a:xfrm>
          <a:custGeom>
            <a:avLst/>
            <a:gdLst>
              <a:gd name="T0" fmla="*/ 1446 w 1446"/>
              <a:gd name="T1" fmla="*/ 0 h 1030"/>
              <a:gd name="T2" fmla="*/ 806 w 1446"/>
              <a:gd name="T3" fmla="*/ 998 h 1030"/>
              <a:gd name="T4" fmla="*/ 0 w 1446"/>
              <a:gd name="T5" fmla="*/ 941 h 1030"/>
            </a:gdLst>
            <a:ahLst/>
            <a:cxnLst>
              <a:cxn ang="0">
                <a:pos x="T0" y="T1"/>
              </a:cxn>
              <a:cxn ang="0">
                <a:pos x="T2" y="T3"/>
              </a:cxn>
              <a:cxn ang="0">
                <a:pos x="T4" y="T5"/>
              </a:cxn>
            </a:cxnLst>
            <a:rect l="0" t="0" r="r" b="b"/>
            <a:pathLst>
              <a:path w="1446" h="1030">
                <a:moveTo>
                  <a:pt x="1446" y="0"/>
                </a:moveTo>
                <a:cubicBezTo>
                  <a:pt x="1305" y="851"/>
                  <a:pt x="1030" y="966"/>
                  <a:pt x="806" y="998"/>
                </a:cubicBezTo>
                <a:cubicBezTo>
                  <a:pt x="582" y="1030"/>
                  <a:pt x="246" y="1011"/>
                  <a:pt x="0" y="941"/>
                </a:cubicBezTo>
              </a:path>
            </a:pathLst>
          </a:custGeom>
          <a:noFill/>
          <a:ln w="28575" cmpd="sng">
            <a:solidFill>
              <a:schemeClr val="bg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0144" name="Freeform 32"/>
          <p:cNvSpPr>
            <a:spLocks/>
          </p:cNvSpPr>
          <p:nvPr/>
        </p:nvSpPr>
        <p:spPr bwMode="auto">
          <a:xfrm>
            <a:off x="3911600" y="3124200"/>
            <a:ext cx="2544763" cy="207963"/>
          </a:xfrm>
          <a:custGeom>
            <a:avLst/>
            <a:gdLst>
              <a:gd name="T0" fmla="*/ 0 w 1542"/>
              <a:gd name="T1" fmla="*/ 13 h 128"/>
              <a:gd name="T2" fmla="*/ 755 w 1542"/>
              <a:gd name="T3" fmla="*/ 115 h 128"/>
              <a:gd name="T4" fmla="*/ 1542 w 1542"/>
              <a:gd name="T5" fmla="*/ 0 h 128"/>
            </a:gdLst>
            <a:ahLst/>
            <a:cxnLst>
              <a:cxn ang="0">
                <a:pos x="T0" y="T1"/>
              </a:cxn>
              <a:cxn ang="0">
                <a:pos x="T2" y="T3"/>
              </a:cxn>
              <a:cxn ang="0">
                <a:pos x="T4" y="T5"/>
              </a:cxn>
            </a:cxnLst>
            <a:rect l="0" t="0" r="r" b="b"/>
            <a:pathLst>
              <a:path w="1542" h="128">
                <a:moveTo>
                  <a:pt x="0" y="13"/>
                </a:moveTo>
                <a:cubicBezTo>
                  <a:pt x="88" y="22"/>
                  <a:pt x="365" y="128"/>
                  <a:pt x="755" y="115"/>
                </a:cubicBezTo>
                <a:cubicBezTo>
                  <a:pt x="1145" y="102"/>
                  <a:pt x="1325" y="57"/>
                  <a:pt x="1542" y="0"/>
                </a:cubicBezTo>
              </a:path>
            </a:pathLst>
          </a:custGeom>
          <a:noFill/>
          <a:ln w="28575" cmpd="sng">
            <a:solidFill>
              <a:schemeClr val="bg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0145" name="Freeform 33"/>
          <p:cNvSpPr>
            <a:spLocks/>
          </p:cNvSpPr>
          <p:nvPr/>
        </p:nvSpPr>
        <p:spPr bwMode="auto">
          <a:xfrm>
            <a:off x="4657725" y="2808288"/>
            <a:ext cx="1778000" cy="203200"/>
          </a:xfrm>
          <a:custGeom>
            <a:avLst/>
            <a:gdLst>
              <a:gd name="T0" fmla="*/ 0 w 1120"/>
              <a:gd name="T1" fmla="*/ 0 h 128"/>
              <a:gd name="T2" fmla="*/ 500 w 1120"/>
              <a:gd name="T3" fmla="*/ 96 h 128"/>
              <a:gd name="T4" fmla="*/ 1120 w 1120"/>
              <a:gd name="T5" fmla="*/ 109 h 128"/>
            </a:gdLst>
            <a:ahLst/>
            <a:cxnLst>
              <a:cxn ang="0">
                <a:pos x="T0" y="T1"/>
              </a:cxn>
              <a:cxn ang="0">
                <a:pos x="T2" y="T3"/>
              </a:cxn>
              <a:cxn ang="0">
                <a:pos x="T4" y="T5"/>
              </a:cxn>
            </a:cxnLst>
            <a:rect l="0" t="0" r="r" b="b"/>
            <a:pathLst>
              <a:path w="1120" h="128">
                <a:moveTo>
                  <a:pt x="0" y="0"/>
                </a:moveTo>
                <a:cubicBezTo>
                  <a:pt x="199" y="71"/>
                  <a:pt x="276" y="84"/>
                  <a:pt x="500" y="96"/>
                </a:cubicBezTo>
                <a:cubicBezTo>
                  <a:pt x="724" y="108"/>
                  <a:pt x="870" y="128"/>
                  <a:pt x="1120" y="109"/>
                </a:cubicBezTo>
              </a:path>
            </a:pathLst>
          </a:custGeom>
          <a:noFill/>
          <a:ln w="28575" cmpd="sng">
            <a:solidFill>
              <a:schemeClr val="bg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0146" name="Text Box 34"/>
          <p:cNvSpPr txBox="1">
            <a:spLocks noChangeArrowheads="1"/>
          </p:cNvSpPr>
          <p:nvPr/>
        </p:nvSpPr>
        <p:spPr bwMode="auto">
          <a:xfrm>
            <a:off x="4745038" y="4911725"/>
            <a:ext cx="865187" cy="304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sz="1400" b="1">
                <a:solidFill>
                  <a:schemeClr val="bg2"/>
                </a:solidFill>
                <a:latin typeface="Arial" charset="0"/>
              </a:rPr>
              <a:t>Dry well</a:t>
            </a:r>
          </a:p>
        </p:txBody>
      </p:sp>
      <p:sp>
        <p:nvSpPr>
          <p:cNvPr id="730147" name="Freeform 35"/>
          <p:cNvSpPr>
            <a:spLocks/>
          </p:cNvSpPr>
          <p:nvPr/>
        </p:nvSpPr>
        <p:spPr bwMode="auto">
          <a:xfrm>
            <a:off x="6527800" y="5318125"/>
            <a:ext cx="2316163" cy="1077913"/>
          </a:xfrm>
          <a:custGeom>
            <a:avLst/>
            <a:gdLst>
              <a:gd name="T0" fmla="*/ 1459 w 1459"/>
              <a:gd name="T1" fmla="*/ 0 h 679"/>
              <a:gd name="T2" fmla="*/ 838 w 1459"/>
              <a:gd name="T3" fmla="*/ 659 h 679"/>
              <a:gd name="T4" fmla="*/ 0 w 1459"/>
              <a:gd name="T5" fmla="*/ 585 h 679"/>
            </a:gdLst>
            <a:ahLst/>
            <a:cxnLst>
              <a:cxn ang="0">
                <a:pos x="T0" y="T1"/>
              </a:cxn>
              <a:cxn ang="0">
                <a:pos x="T2" y="T3"/>
              </a:cxn>
              <a:cxn ang="0">
                <a:pos x="T4" y="T5"/>
              </a:cxn>
            </a:cxnLst>
            <a:rect l="0" t="0" r="r" b="b"/>
            <a:pathLst>
              <a:path w="1459" h="679">
                <a:moveTo>
                  <a:pt x="1459" y="0"/>
                </a:moveTo>
                <a:cubicBezTo>
                  <a:pt x="1317" y="529"/>
                  <a:pt x="1064" y="639"/>
                  <a:pt x="838" y="659"/>
                </a:cubicBezTo>
                <a:cubicBezTo>
                  <a:pt x="612" y="679"/>
                  <a:pt x="179" y="672"/>
                  <a:pt x="0" y="585"/>
                </a:cubicBezTo>
              </a:path>
            </a:pathLst>
          </a:custGeom>
          <a:noFill/>
          <a:ln w="28575" cmpd="sng">
            <a:solidFill>
              <a:schemeClr val="bg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0148" name="Freeform 36"/>
          <p:cNvSpPr>
            <a:spLocks/>
          </p:cNvSpPr>
          <p:nvPr/>
        </p:nvSpPr>
        <p:spPr bwMode="auto">
          <a:xfrm>
            <a:off x="6548438" y="5429250"/>
            <a:ext cx="1570037" cy="793750"/>
          </a:xfrm>
          <a:custGeom>
            <a:avLst/>
            <a:gdLst>
              <a:gd name="T0" fmla="*/ 989 w 989"/>
              <a:gd name="T1" fmla="*/ 0 h 500"/>
              <a:gd name="T2" fmla="*/ 659 w 989"/>
              <a:gd name="T3" fmla="*/ 391 h 500"/>
              <a:gd name="T4" fmla="*/ 0 w 989"/>
              <a:gd name="T5" fmla="*/ 474 h 500"/>
            </a:gdLst>
            <a:ahLst/>
            <a:cxnLst>
              <a:cxn ang="0">
                <a:pos x="T0" y="T1"/>
              </a:cxn>
              <a:cxn ang="0">
                <a:pos x="T2" y="T3"/>
              </a:cxn>
              <a:cxn ang="0">
                <a:pos x="T4" y="T5"/>
              </a:cxn>
            </a:cxnLst>
            <a:rect l="0" t="0" r="r" b="b"/>
            <a:pathLst>
              <a:path w="989" h="500">
                <a:moveTo>
                  <a:pt x="989" y="0"/>
                </a:moveTo>
                <a:cubicBezTo>
                  <a:pt x="896" y="256"/>
                  <a:pt x="851" y="282"/>
                  <a:pt x="659" y="391"/>
                </a:cubicBezTo>
                <a:cubicBezTo>
                  <a:pt x="467" y="500"/>
                  <a:pt x="200" y="474"/>
                  <a:pt x="0" y="474"/>
                </a:cubicBezTo>
              </a:path>
            </a:pathLst>
          </a:custGeom>
          <a:noFill/>
          <a:ln w="28575" cmpd="sng">
            <a:solidFill>
              <a:schemeClr val="bg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0149" name="Freeform 37"/>
          <p:cNvSpPr>
            <a:spLocks/>
          </p:cNvSpPr>
          <p:nvPr/>
        </p:nvSpPr>
        <p:spPr bwMode="auto">
          <a:xfrm>
            <a:off x="3860800" y="5318125"/>
            <a:ext cx="1193800" cy="552450"/>
          </a:xfrm>
          <a:custGeom>
            <a:avLst/>
            <a:gdLst>
              <a:gd name="T0" fmla="*/ 0 w 752"/>
              <a:gd name="T1" fmla="*/ 0 h 348"/>
              <a:gd name="T2" fmla="*/ 138 w 752"/>
              <a:gd name="T3" fmla="*/ 115 h 348"/>
              <a:gd name="T4" fmla="*/ 234 w 752"/>
              <a:gd name="T5" fmla="*/ 256 h 348"/>
              <a:gd name="T6" fmla="*/ 368 w 752"/>
              <a:gd name="T7" fmla="*/ 339 h 348"/>
              <a:gd name="T8" fmla="*/ 502 w 752"/>
              <a:gd name="T9" fmla="*/ 307 h 348"/>
              <a:gd name="T10" fmla="*/ 586 w 752"/>
              <a:gd name="T11" fmla="*/ 218 h 348"/>
              <a:gd name="T12" fmla="*/ 688 w 752"/>
              <a:gd name="T13" fmla="*/ 147 h 348"/>
              <a:gd name="T14" fmla="*/ 752 w 752"/>
              <a:gd name="T15" fmla="*/ 102 h 3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2" h="348">
                <a:moveTo>
                  <a:pt x="0" y="0"/>
                </a:moveTo>
                <a:cubicBezTo>
                  <a:pt x="49" y="36"/>
                  <a:pt x="99" y="72"/>
                  <a:pt x="138" y="115"/>
                </a:cubicBezTo>
                <a:cubicBezTo>
                  <a:pt x="177" y="158"/>
                  <a:pt x="196" y="219"/>
                  <a:pt x="234" y="256"/>
                </a:cubicBezTo>
                <a:cubicBezTo>
                  <a:pt x="272" y="293"/>
                  <a:pt x="323" y="330"/>
                  <a:pt x="368" y="339"/>
                </a:cubicBezTo>
                <a:cubicBezTo>
                  <a:pt x="413" y="348"/>
                  <a:pt x="466" y="327"/>
                  <a:pt x="502" y="307"/>
                </a:cubicBezTo>
                <a:cubicBezTo>
                  <a:pt x="538" y="287"/>
                  <a:pt x="555" y="245"/>
                  <a:pt x="586" y="218"/>
                </a:cubicBezTo>
                <a:cubicBezTo>
                  <a:pt x="617" y="191"/>
                  <a:pt x="660" y="166"/>
                  <a:pt x="688" y="147"/>
                </a:cubicBezTo>
                <a:cubicBezTo>
                  <a:pt x="716" y="128"/>
                  <a:pt x="734" y="115"/>
                  <a:pt x="752" y="102"/>
                </a:cubicBezTo>
              </a:path>
            </a:pathLst>
          </a:custGeom>
          <a:noFill/>
          <a:ln w="19050"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0150" name="Freeform 38"/>
          <p:cNvSpPr>
            <a:spLocks/>
          </p:cNvSpPr>
          <p:nvPr/>
        </p:nvSpPr>
        <p:spPr bwMode="auto">
          <a:xfrm>
            <a:off x="3911600" y="6218238"/>
            <a:ext cx="2535238" cy="231775"/>
          </a:xfrm>
          <a:custGeom>
            <a:avLst/>
            <a:gdLst>
              <a:gd name="T0" fmla="*/ 0 w 1597"/>
              <a:gd name="T1" fmla="*/ 0 h 146"/>
              <a:gd name="T2" fmla="*/ 778 w 1597"/>
              <a:gd name="T3" fmla="*/ 111 h 146"/>
              <a:gd name="T4" fmla="*/ 1597 w 1597"/>
              <a:gd name="T5" fmla="*/ 22 h 146"/>
            </a:gdLst>
            <a:ahLst/>
            <a:cxnLst>
              <a:cxn ang="0">
                <a:pos x="T0" y="T1"/>
              </a:cxn>
              <a:cxn ang="0">
                <a:pos x="T2" y="T3"/>
              </a:cxn>
              <a:cxn ang="0">
                <a:pos x="T4" y="T5"/>
              </a:cxn>
            </a:cxnLst>
            <a:rect l="0" t="0" r="r" b="b"/>
            <a:pathLst>
              <a:path w="1597" h="146">
                <a:moveTo>
                  <a:pt x="0" y="0"/>
                </a:moveTo>
                <a:cubicBezTo>
                  <a:pt x="91" y="10"/>
                  <a:pt x="372" y="124"/>
                  <a:pt x="778" y="111"/>
                </a:cubicBezTo>
                <a:cubicBezTo>
                  <a:pt x="1183" y="97"/>
                  <a:pt x="1348" y="146"/>
                  <a:pt x="1597" y="22"/>
                </a:cubicBezTo>
              </a:path>
            </a:pathLst>
          </a:custGeom>
          <a:noFill/>
          <a:ln w="28575" cmpd="sng">
            <a:solidFill>
              <a:schemeClr val="bg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0151" name="Freeform 39"/>
          <p:cNvSpPr>
            <a:spLocks/>
          </p:cNvSpPr>
          <p:nvPr/>
        </p:nvSpPr>
        <p:spPr bwMode="auto">
          <a:xfrm>
            <a:off x="3860800" y="6003925"/>
            <a:ext cx="2565400" cy="187325"/>
          </a:xfrm>
          <a:custGeom>
            <a:avLst/>
            <a:gdLst>
              <a:gd name="T0" fmla="*/ 0 w 1068"/>
              <a:gd name="T1" fmla="*/ 0 h 89"/>
              <a:gd name="T2" fmla="*/ 563 w 1068"/>
              <a:gd name="T3" fmla="*/ 64 h 89"/>
              <a:gd name="T4" fmla="*/ 1068 w 1068"/>
              <a:gd name="T5" fmla="*/ 83 h 89"/>
            </a:gdLst>
            <a:ahLst/>
            <a:cxnLst>
              <a:cxn ang="0">
                <a:pos x="T0" y="T1"/>
              </a:cxn>
              <a:cxn ang="0">
                <a:pos x="T2" y="T3"/>
              </a:cxn>
              <a:cxn ang="0">
                <a:pos x="T4" y="T5"/>
              </a:cxn>
            </a:cxnLst>
            <a:rect l="0" t="0" r="r" b="b"/>
            <a:pathLst>
              <a:path w="1068" h="89">
                <a:moveTo>
                  <a:pt x="0" y="0"/>
                </a:moveTo>
                <a:cubicBezTo>
                  <a:pt x="300" y="57"/>
                  <a:pt x="320" y="39"/>
                  <a:pt x="563" y="64"/>
                </a:cubicBezTo>
                <a:cubicBezTo>
                  <a:pt x="806" y="89"/>
                  <a:pt x="800" y="76"/>
                  <a:pt x="1068" y="83"/>
                </a:cubicBezTo>
              </a:path>
            </a:pathLst>
          </a:custGeom>
          <a:noFill/>
          <a:ln w="28575" cmpd="sng">
            <a:solidFill>
              <a:schemeClr val="bg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0152" name="Text Box 40"/>
          <p:cNvSpPr txBox="1">
            <a:spLocks noChangeArrowheads="1"/>
          </p:cNvSpPr>
          <p:nvPr/>
        </p:nvSpPr>
        <p:spPr bwMode="auto">
          <a:xfrm>
            <a:off x="7899400" y="898525"/>
            <a:ext cx="865188" cy="304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sz="1400" b="1">
                <a:solidFill>
                  <a:schemeClr val="hlink"/>
                </a:solidFill>
                <a:latin typeface="Arial" charset="0"/>
              </a:rPr>
              <a:t>Dry well</a:t>
            </a:r>
          </a:p>
        </p:txBody>
      </p:sp>
      <p:sp>
        <p:nvSpPr>
          <p:cNvPr id="730153" name="Text Box 41"/>
          <p:cNvSpPr txBox="1">
            <a:spLocks noChangeArrowheads="1"/>
          </p:cNvSpPr>
          <p:nvPr/>
        </p:nvSpPr>
        <p:spPr bwMode="auto">
          <a:xfrm>
            <a:off x="4140200" y="1889125"/>
            <a:ext cx="787400" cy="5175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l-GR" sz="1400" b="1">
                <a:solidFill>
                  <a:schemeClr val="hlink"/>
                </a:solidFill>
                <a:latin typeface="Arial" charset="0"/>
              </a:rPr>
              <a:t>Losing</a:t>
            </a:r>
          </a:p>
          <a:p>
            <a:pPr algn="ctr"/>
            <a:r>
              <a:rPr lang="en-US" altLang="el-GR" sz="1400" b="1">
                <a:solidFill>
                  <a:schemeClr val="hlink"/>
                </a:solidFill>
                <a:latin typeface="Arial" charset="0"/>
              </a:rPr>
              <a:t>Stream</a:t>
            </a:r>
          </a:p>
        </p:txBody>
      </p:sp>
      <p:sp>
        <p:nvSpPr>
          <p:cNvPr id="730154" name="Rectangle 42"/>
          <p:cNvSpPr>
            <a:spLocks noChangeArrowheads="1"/>
          </p:cNvSpPr>
          <p:nvPr/>
        </p:nvSpPr>
        <p:spPr bwMode="auto">
          <a:xfrm>
            <a:off x="152400" y="1752600"/>
            <a:ext cx="3733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CCFF33"/>
              </a:buClr>
              <a:buSzPct val="70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65000"/>
              <a:buFont typeface="Wingdings" pitchFamily="2" charset="2"/>
              <a:buChar char="n"/>
              <a:defRPr sz="2800">
                <a:solidFill>
                  <a:schemeClr val="tx1"/>
                </a:solidFill>
                <a:latin typeface="Arial" charset="0"/>
              </a:defRPr>
            </a:lvl2pPr>
            <a:lvl3pPr marL="1143000" indent="-228600">
              <a:spcBef>
                <a:spcPct val="20000"/>
              </a:spcBef>
              <a:buClr>
                <a:srgbClr val="0099CC"/>
              </a:buClr>
              <a:buSzPct val="65000"/>
              <a:buFont typeface="Wingdings" pitchFamily="2" charset="2"/>
              <a:buChar char="n"/>
              <a:defRPr sz="2400">
                <a:solidFill>
                  <a:schemeClr val="tx1"/>
                </a:solidFill>
                <a:latin typeface="Arial" charset="0"/>
              </a:defRPr>
            </a:lvl3pPr>
            <a:lvl4pPr marL="1600200" indent="-228600">
              <a:spcBef>
                <a:spcPct val="20000"/>
              </a:spcBef>
              <a:buClr>
                <a:schemeClr val="tx2"/>
              </a:buClr>
              <a:buSzPct val="75000"/>
              <a:buFont typeface="Wingdings" pitchFamily="2" charset="2"/>
              <a:buChar char="n"/>
              <a:defRPr sz="2000">
                <a:solidFill>
                  <a:schemeClr val="tx1"/>
                </a:solidFill>
                <a:latin typeface="Arial" charset="0"/>
              </a:defRPr>
            </a:lvl4pPr>
            <a:lvl5pPr marL="2057400" indent="-228600">
              <a:spcBef>
                <a:spcPct val="20000"/>
              </a:spcBef>
              <a:buClr>
                <a:schemeClr val="hlink"/>
              </a:buClr>
              <a:buSzPct val="65000"/>
              <a:buFont typeface="Wingdings" pitchFamily="2" charset="2"/>
              <a:buChar char="n"/>
              <a:defRPr sz="2000">
                <a:solidFill>
                  <a:schemeClr val="tx1"/>
                </a:solidFill>
                <a:latin typeface="Arial" charset="0"/>
              </a:defRPr>
            </a:lvl5pPr>
            <a:lvl6pPr marL="2514600" indent="-228600" fontAlgn="base">
              <a:spcBef>
                <a:spcPct val="20000"/>
              </a:spcBef>
              <a:spcAft>
                <a:spcPct val="0"/>
              </a:spcAft>
              <a:buClr>
                <a:schemeClr val="hlink"/>
              </a:buClr>
              <a:buSzPct val="65000"/>
              <a:buFont typeface="Wingdings" pitchFamily="2" charset="2"/>
              <a:buChar char="n"/>
              <a:defRPr sz="2000">
                <a:solidFill>
                  <a:schemeClr val="tx1"/>
                </a:solidFill>
                <a:latin typeface="Arial" charset="0"/>
              </a:defRPr>
            </a:lvl6pPr>
            <a:lvl7pPr marL="2971800" indent="-228600" fontAlgn="base">
              <a:spcBef>
                <a:spcPct val="20000"/>
              </a:spcBef>
              <a:spcAft>
                <a:spcPct val="0"/>
              </a:spcAft>
              <a:buClr>
                <a:schemeClr val="hlink"/>
              </a:buClr>
              <a:buSzPct val="65000"/>
              <a:buFont typeface="Wingdings" pitchFamily="2" charset="2"/>
              <a:buChar char="n"/>
              <a:defRPr sz="2000">
                <a:solidFill>
                  <a:schemeClr val="tx1"/>
                </a:solidFill>
                <a:latin typeface="Arial" charset="0"/>
              </a:defRPr>
            </a:lvl7pPr>
            <a:lvl8pPr marL="3429000" indent="-228600" fontAlgn="base">
              <a:spcBef>
                <a:spcPct val="20000"/>
              </a:spcBef>
              <a:spcAft>
                <a:spcPct val="0"/>
              </a:spcAft>
              <a:buClr>
                <a:schemeClr val="hlink"/>
              </a:buClr>
              <a:buSzPct val="65000"/>
              <a:buFont typeface="Wingdings" pitchFamily="2" charset="2"/>
              <a:buChar char="n"/>
              <a:defRPr sz="2000">
                <a:solidFill>
                  <a:schemeClr val="tx1"/>
                </a:solidFill>
                <a:latin typeface="Arial" charset="0"/>
              </a:defRPr>
            </a:lvl8pPr>
            <a:lvl9pPr marL="3886200" indent="-228600" fontAlgn="base">
              <a:spcBef>
                <a:spcPct val="20000"/>
              </a:spcBef>
              <a:spcAft>
                <a:spcPct val="0"/>
              </a:spcAft>
              <a:buClr>
                <a:schemeClr val="hlink"/>
              </a:buClr>
              <a:buSzPct val="65000"/>
              <a:buFont typeface="Wingdings" pitchFamily="2" charset="2"/>
              <a:buChar char="n"/>
              <a:defRPr sz="2000">
                <a:solidFill>
                  <a:schemeClr val="tx1"/>
                </a:solidFill>
                <a:latin typeface="Arial" charset="0"/>
              </a:defRPr>
            </a:lvl9pPr>
          </a:lstStyle>
          <a:p>
            <a:r>
              <a:rPr lang="en-US" altLang="el-GR"/>
              <a:t>Continued water-table drawdown</a:t>
            </a:r>
          </a:p>
          <a:p>
            <a:pPr lvl="1"/>
            <a:r>
              <a:rPr lang="en-US" altLang="el-GR"/>
              <a:t>May dry up springs and wells</a:t>
            </a:r>
          </a:p>
          <a:p>
            <a:pPr lvl="1"/>
            <a:r>
              <a:rPr lang="en-US" altLang="el-GR"/>
              <a:t>May reverse flow of rivers (and may contaminate aquifer)</a:t>
            </a:r>
          </a:p>
          <a:p>
            <a:pPr lvl="1"/>
            <a:r>
              <a:rPr lang="en-US" altLang="el-GR"/>
              <a:t>May dry up rivers and wetlands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ChangeArrowheads="1"/>
          </p:cNvSpPr>
          <p:nvPr>
            <p:ph type="title"/>
          </p:nvPr>
        </p:nvSpPr>
        <p:spPr>
          <a:xfrm>
            <a:off x="228600" y="533400"/>
            <a:ext cx="8637588" cy="762000"/>
          </a:xfrm>
        </p:spPr>
        <p:txBody>
          <a:bodyPr/>
          <a:lstStyle/>
          <a:p>
            <a:r>
              <a:rPr lang="en-US" altLang="el-GR" b="1"/>
              <a:t>Confined Aquifers</a:t>
            </a:r>
          </a:p>
        </p:txBody>
      </p:sp>
      <p:pic>
        <p:nvPicPr>
          <p:cNvPr id="732163" name="Picture 3" descr="11_09"/>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325" y="1741488"/>
            <a:ext cx="8915400" cy="4389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ChangeArrowheads="1"/>
          </p:cNvSpPr>
          <p:nvPr>
            <p:ph type="title"/>
          </p:nvPr>
        </p:nvSpPr>
        <p:spPr>
          <a:xfrm>
            <a:off x="228600" y="533400"/>
            <a:ext cx="8637588" cy="762000"/>
          </a:xfrm>
        </p:spPr>
        <p:txBody>
          <a:bodyPr/>
          <a:lstStyle/>
          <a:p>
            <a:r>
              <a:rPr lang="en-US" altLang="el-GR" b="1"/>
              <a:t>Confined Aquifers</a:t>
            </a:r>
          </a:p>
        </p:txBody>
      </p:sp>
      <p:pic>
        <p:nvPicPr>
          <p:cNvPr id="733187" name="Picture 3" descr="11_06"/>
          <p:cNvPicPr>
            <a:picLocks noChangeAspect="1" noChangeArrowheads="1"/>
          </p:cNvPicPr>
          <p:nvPr>
            <p:ph idx="1"/>
          </p:nvPr>
        </p:nvPicPr>
        <p:blipFill>
          <a:blip r:embed="rId2">
            <a:extLst>
              <a:ext uri="{28A0092B-C50C-407E-A947-70E740481C1C}">
                <a14:useLocalDpi xmlns:a14="http://schemas.microsoft.com/office/drawing/2010/main" val="0"/>
              </a:ext>
            </a:extLst>
          </a:blip>
          <a:srcRect t="2669"/>
          <a:stretch>
            <a:fillRect/>
          </a:stretch>
        </p:blipFill>
        <p:spPr>
          <a:xfrm>
            <a:off x="0" y="1676400"/>
            <a:ext cx="9144000" cy="4637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p:txBody>
          <a:bodyPr/>
          <a:lstStyle/>
          <a:p>
            <a:r>
              <a:rPr lang="en-US" altLang="el-GR" b="1"/>
              <a:t>Ground-Water Contamination</a:t>
            </a:r>
          </a:p>
        </p:txBody>
      </p:sp>
      <p:sp>
        <p:nvSpPr>
          <p:cNvPr id="734211" name="Rectangle 3"/>
          <p:cNvSpPr>
            <a:spLocks noGrp="1" noChangeArrowheads="1"/>
          </p:cNvSpPr>
          <p:nvPr>
            <p:ph type="body" sz="half" idx="1"/>
          </p:nvPr>
        </p:nvSpPr>
        <p:spPr>
          <a:xfrm>
            <a:off x="228600" y="1828800"/>
            <a:ext cx="8686800" cy="1258888"/>
          </a:xfrm>
        </p:spPr>
        <p:txBody>
          <a:bodyPr/>
          <a:lstStyle/>
          <a:p>
            <a:r>
              <a:rPr lang="en-US" altLang="el-GR" sz="2400"/>
              <a:t>Dissolved contamination travels with ground water flow</a:t>
            </a:r>
          </a:p>
        </p:txBody>
      </p:sp>
      <p:sp>
        <p:nvSpPr>
          <p:cNvPr id="734212" name="Rectangle 4"/>
          <p:cNvSpPr>
            <a:spLocks noGrp="1" noChangeArrowheads="1"/>
          </p:cNvSpPr>
          <p:nvPr>
            <p:ph type="body" sz="half" idx="2"/>
          </p:nvPr>
        </p:nvSpPr>
        <p:spPr>
          <a:xfrm>
            <a:off x="228600" y="2514600"/>
            <a:ext cx="3352800" cy="3429000"/>
          </a:xfrm>
        </p:spPr>
        <p:txBody>
          <a:bodyPr/>
          <a:lstStyle/>
          <a:p>
            <a:r>
              <a:rPr lang="en-US" altLang="el-GR" sz="2400"/>
              <a:t>Contamination can be transported to water supply aquifers down flow</a:t>
            </a:r>
          </a:p>
          <a:p>
            <a:endParaRPr lang="en-US" altLang="el-GR" sz="2400"/>
          </a:p>
          <a:p>
            <a:r>
              <a:rPr lang="en-US" altLang="el-GR" sz="2400"/>
              <a:t>Pumping will draw contamination into water supply</a:t>
            </a:r>
          </a:p>
          <a:p>
            <a:endParaRPr lang="en-US" altLang="el-GR" sz="2400"/>
          </a:p>
        </p:txBody>
      </p:sp>
      <p:pic>
        <p:nvPicPr>
          <p:cNvPr id="734213" name="Picture 5" descr="11_15"/>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t="1588"/>
          <a:stretch>
            <a:fillRect/>
          </a:stretch>
        </p:blipFill>
        <p:spPr>
          <a:xfrm>
            <a:off x="3505200" y="2438400"/>
            <a:ext cx="5410200" cy="3859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5234" name="Picture 2" descr="11_16"/>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t="1675"/>
          <a:stretch>
            <a:fillRect/>
          </a:stretch>
        </p:blipFill>
        <p:spPr>
          <a:xfrm>
            <a:off x="152400" y="1900238"/>
            <a:ext cx="5334000" cy="4211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35235" name="Freeform 3"/>
          <p:cNvSpPr>
            <a:spLocks/>
          </p:cNvSpPr>
          <p:nvPr/>
        </p:nvSpPr>
        <p:spPr bwMode="auto">
          <a:xfrm>
            <a:off x="504825" y="4297363"/>
            <a:ext cx="4422775" cy="800100"/>
          </a:xfrm>
          <a:custGeom>
            <a:avLst/>
            <a:gdLst>
              <a:gd name="T0" fmla="*/ 0 w 3344"/>
              <a:gd name="T1" fmla="*/ 638 h 638"/>
              <a:gd name="T2" fmla="*/ 44 w 3344"/>
              <a:gd name="T3" fmla="*/ 600 h 638"/>
              <a:gd name="T4" fmla="*/ 198 w 3344"/>
              <a:gd name="T5" fmla="*/ 523 h 638"/>
              <a:gd name="T6" fmla="*/ 326 w 3344"/>
              <a:gd name="T7" fmla="*/ 472 h 638"/>
              <a:gd name="T8" fmla="*/ 428 w 3344"/>
              <a:gd name="T9" fmla="*/ 433 h 638"/>
              <a:gd name="T10" fmla="*/ 544 w 3344"/>
              <a:gd name="T11" fmla="*/ 401 h 638"/>
              <a:gd name="T12" fmla="*/ 832 w 3344"/>
              <a:gd name="T13" fmla="*/ 324 h 638"/>
              <a:gd name="T14" fmla="*/ 1177 w 3344"/>
              <a:gd name="T15" fmla="*/ 260 h 638"/>
              <a:gd name="T16" fmla="*/ 1433 w 3344"/>
              <a:gd name="T17" fmla="*/ 216 h 638"/>
              <a:gd name="T18" fmla="*/ 1932 w 3344"/>
              <a:gd name="T19" fmla="*/ 177 h 638"/>
              <a:gd name="T20" fmla="*/ 2201 w 3344"/>
              <a:gd name="T21" fmla="*/ 164 h 638"/>
              <a:gd name="T22" fmla="*/ 2502 w 3344"/>
              <a:gd name="T23" fmla="*/ 164 h 638"/>
              <a:gd name="T24" fmla="*/ 2886 w 3344"/>
              <a:gd name="T25" fmla="*/ 267 h 638"/>
              <a:gd name="T26" fmla="*/ 3148 w 3344"/>
              <a:gd name="T27" fmla="*/ 235 h 638"/>
              <a:gd name="T28" fmla="*/ 3328 w 3344"/>
              <a:gd name="T29" fmla="*/ 203 h 638"/>
              <a:gd name="T30" fmla="*/ 3328 w 3344"/>
              <a:gd name="T31" fmla="*/ 81 h 638"/>
              <a:gd name="T32" fmla="*/ 3136 w 3344"/>
              <a:gd name="T33" fmla="*/ 75 h 638"/>
              <a:gd name="T34" fmla="*/ 2950 w 3344"/>
              <a:gd name="T35" fmla="*/ 62 h 638"/>
              <a:gd name="T36" fmla="*/ 2592 w 3344"/>
              <a:gd name="T37" fmla="*/ 4 h 638"/>
              <a:gd name="T38" fmla="*/ 2003 w 3344"/>
              <a:gd name="T39" fmla="*/ 17 h 638"/>
              <a:gd name="T40" fmla="*/ 1516 w 3344"/>
              <a:gd name="T41" fmla="*/ 100 h 638"/>
              <a:gd name="T42" fmla="*/ 1369 w 3344"/>
              <a:gd name="T43" fmla="*/ 126 h 638"/>
              <a:gd name="T44" fmla="*/ 1190 w 3344"/>
              <a:gd name="T45" fmla="*/ 171 h 638"/>
              <a:gd name="T46" fmla="*/ 1024 w 3344"/>
              <a:gd name="T47" fmla="*/ 209 h 638"/>
              <a:gd name="T48" fmla="*/ 838 w 3344"/>
              <a:gd name="T49" fmla="*/ 273 h 638"/>
              <a:gd name="T50" fmla="*/ 691 w 3344"/>
              <a:gd name="T51" fmla="*/ 312 h 638"/>
              <a:gd name="T52" fmla="*/ 409 w 3344"/>
              <a:gd name="T53" fmla="*/ 388 h 638"/>
              <a:gd name="T54" fmla="*/ 326 w 3344"/>
              <a:gd name="T55" fmla="*/ 433 h 638"/>
              <a:gd name="T56" fmla="*/ 185 w 3344"/>
              <a:gd name="T57" fmla="*/ 491 h 638"/>
              <a:gd name="T58" fmla="*/ 70 w 3344"/>
              <a:gd name="T59" fmla="*/ 574 h 638"/>
              <a:gd name="T60" fmla="*/ 32 w 3344"/>
              <a:gd name="T61" fmla="*/ 606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44" h="638">
                <a:moveTo>
                  <a:pt x="0" y="638"/>
                </a:moveTo>
                <a:cubicBezTo>
                  <a:pt x="8" y="612"/>
                  <a:pt x="19" y="608"/>
                  <a:pt x="44" y="600"/>
                </a:cubicBezTo>
                <a:cubicBezTo>
                  <a:pt x="91" y="570"/>
                  <a:pt x="145" y="540"/>
                  <a:pt x="198" y="523"/>
                </a:cubicBezTo>
                <a:cubicBezTo>
                  <a:pt x="230" y="502"/>
                  <a:pt x="289" y="480"/>
                  <a:pt x="326" y="472"/>
                </a:cubicBezTo>
                <a:cubicBezTo>
                  <a:pt x="352" y="454"/>
                  <a:pt x="398" y="442"/>
                  <a:pt x="428" y="433"/>
                </a:cubicBezTo>
                <a:cubicBezTo>
                  <a:pt x="464" y="408"/>
                  <a:pt x="503" y="413"/>
                  <a:pt x="544" y="401"/>
                </a:cubicBezTo>
                <a:cubicBezTo>
                  <a:pt x="654" y="369"/>
                  <a:pt x="718" y="337"/>
                  <a:pt x="832" y="324"/>
                </a:cubicBezTo>
                <a:cubicBezTo>
                  <a:pt x="942" y="294"/>
                  <a:pt x="1064" y="275"/>
                  <a:pt x="1177" y="260"/>
                </a:cubicBezTo>
                <a:cubicBezTo>
                  <a:pt x="1268" y="241"/>
                  <a:pt x="1316" y="232"/>
                  <a:pt x="1433" y="216"/>
                </a:cubicBezTo>
                <a:cubicBezTo>
                  <a:pt x="1599" y="203"/>
                  <a:pt x="1766" y="192"/>
                  <a:pt x="1932" y="177"/>
                </a:cubicBezTo>
                <a:cubicBezTo>
                  <a:pt x="2011" y="153"/>
                  <a:pt x="2119" y="169"/>
                  <a:pt x="2201" y="164"/>
                </a:cubicBezTo>
                <a:cubicBezTo>
                  <a:pt x="2308" y="168"/>
                  <a:pt x="2396" y="147"/>
                  <a:pt x="2502" y="164"/>
                </a:cubicBezTo>
                <a:cubicBezTo>
                  <a:pt x="2627" y="210"/>
                  <a:pt x="2756" y="239"/>
                  <a:pt x="2886" y="267"/>
                </a:cubicBezTo>
                <a:cubicBezTo>
                  <a:pt x="2981" y="261"/>
                  <a:pt x="3054" y="251"/>
                  <a:pt x="3148" y="235"/>
                </a:cubicBezTo>
                <a:cubicBezTo>
                  <a:pt x="3201" y="226"/>
                  <a:pt x="3271" y="216"/>
                  <a:pt x="3328" y="203"/>
                </a:cubicBezTo>
                <a:cubicBezTo>
                  <a:pt x="3335" y="146"/>
                  <a:pt x="3344" y="109"/>
                  <a:pt x="3328" y="81"/>
                </a:cubicBezTo>
                <a:cubicBezTo>
                  <a:pt x="3270" y="81"/>
                  <a:pt x="3142" y="76"/>
                  <a:pt x="3136" y="75"/>
                </a:cubicBezTo>
                <a:cubicBezTo>
                  <a:pt x="2976" y="51"/>
                  <a:pt x="3206" y="69"/>
                  <a:pt x="2950" y="62"/>
                </a:cubicBezTo>
                <a:cubicBezTo>
                  <a:pt x="2830" y="50"/>
                  <a:pt x="2709" y="30"/>
                  <a:pt x="2592" y="4"/>
                </a:cubicBezTo>
                <a:cubicBezTo>
                  <a:pt x="2396" y="7"/>
                  <a:pt x="2199" y="0"/>
                  <a:pt x="2003" y="17"/>
                </a:cubicBezTo>
                <a:cubicBezTo>
                  <a:pt x="1836" y="31"/>
                  <a:pt x="1680" y="78"/>
                  <a:pt x="1516" y="100"/>
                </a:cubicBezTo>
                <a:cubicBezTo>
                  <a:pt x="1468" y="113"/>
                  <a:pt x="1418" y="113"/>
                  <a:pt x="1369" y="126"/>
                </a:cubicBezTo>
                <a:cubicBezTo>
                  <a:pt x="1310" y="142"/>
                  <a:pt x="1250" y="156"/>
                  <a:pt x="1190" y="171"/>
                </a:cubicBezTo>
                <a:cubicBezTo>
                  <a:pt x="1142" y="183"/>
                  <a:pt x="1072" y="196"/>
                  <a:pt x="1024" y="209"/>
                </a:cubicBezTo>
                <a:cubicBezTo>
                  <a:pt x="965" y="226"/>
                  <a:pt x="897" y="257"/>
                  <a:pt x="838" y="273"/>
                </a:cubicBezTo>
                <a:cubicBezTo>
                  <a:pt x="784" y="296"/>
                  <a:pt x="748" y="308"/>
                  <a:pt x="691" y="312"/>
                </a:cubicBezTo>
                <a:cubicBezTo>
                  <a:pt x="595" y="329"/>
                  <a:pt x="503" y="366"/>
                  <a:pt x="409" y="388"/>
                </a:cubicBezTo>
                <a:cubicBezTo>
                  <a:pt x="380" y="403"/>
                  <a:pt x="357" y="423"/>
                  <a:pt x="326" y="433"/>
                </a:cubicBezTo>
                <a:cubicBezTo>
                  <a:pt x="298" y="461"/>
                  <a:pt x="220" y="472"/>
                  <a:pt x="185" y="491"/>
                </a:cubicBezTo>
                <a:cubicBezTo>
                  <a:pt x="133" y="519"/>
                  <a:pt x="127" y="556"/>
                  <a:pt x="70" y="574"/>
                </a:cubicBezTo>
                <a:cubicBezTo>
                  <a:pt x="53" y="599"/>
                  <a:pt x="50" y="588"/>
                  <a:pt x="32" y="606"/>
                </a:cubicBezTo>
              </a:path>
            </a:pathLst>
          </a:custGeom>
          <a:solidFill>
            <a:srgbClr val="00CC66">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5236" name="Freeform 4"/>
          <p:cNvSpPr>
            <a:spLocks/>
          </p:cNvSpPr>
          <p:nvPr/>
        </p:nvSpPr>
        <p:spPr bwMode="auto">
          <a:xfrm>
            <a:off x="1181100" y="3589338"/>
            <a:ext cx="3740150" cy="820737"/>
          </a:xfrm>
          <a:custGeom>
            <a:avLst/>
            <a:gdLst>
              <a:gd name="T0" fmla="*/ 0 w 2827"/>
              <a:gd name="T1" fmla="*/ 0 h 655"/>
              <a:gd name="T2" fmla="*/ 588 w 2827"/>
              <a:gd name="T3" fmla="*/ 205 h 655"/>
              <a:gd name="T4" fmla="*/ 768 w 2827"/>
              <a:gd name="T5" fmla="*/ 262 h 655"/>
              <a:gd name="T6" fmla="*/ 979 w 2827"/>
              <a:gd name="T7" fmla="*/ 313 h 655"/>
              <a:gd name="T8" fmla="*/ 1472 w 2827"/>
              <a:gd name="T9" fmla="*/ 486 h 655"/>
              <a:gd name="T10" fmla="*/ 1792 w 2827"/>
              <a:gd name="T11" fmla="*/ 531 h 655"/>
              <a:gd name="T12" fmla="*/ 2195 w 2827"/>
              <a:gd name="T13" fmla="*/ 576 h 655"/>
              <a:gd name="T14" fmla="*/ 2400 w 2827"/>
              <a:gd name="T15" fmla="*/ 601 h 655"/>
              <a:gd name="T16" fmla="*/ 2758 w 2827"/>
              <a:gd name="T17" fmla="*/ 653 h 655"/>
              <a:gd name="T18" fmla="*/ 2816 w 2827"/>
              <a:gd name="T19" fmla="*/ 646 h 655"/>
              <a:gd name="T20" fmla="*/ 2816 w 2827"/>
              <a:gd name="T21" fmla="*/ 518 h 655"/>
              <a:gd name="T22" fmla="*/ 2752 w 2827"/>
              <a:gd name="T23" fmla="*/ 512 h 655"/>
              <a:gd name="T24" fmla="*/ 2681 w 2827"/>
              <a:gd name="T25" fmla="*/ 493 h 655"/>
              <a:gd name="T26" fmla="*/ 2496 w 2827"/>
              <a:gd name="T27" fmla="*/ 435 h 655"/>
              <a:gd name="T28" fmla="*/ 2240 w 2827"/>
              <a:gd name="T29" fmla="*/ 403 h 655"/>
              <a:gd name="T30" fmla="*/ 2009 w 2827"/>
              <a:gd name="T31" fmla="*/ 365 h 655"/>
              <a:gd name="T32" fmla="*/ 1753 w 2827"/>
              <a:gd name="T33" fmla="*/ 320 h 655"/>
              <a:gd name="T34" fmla="*/ 1523 w 2827"/>
              <a:gd name="T35" fmla="*/ 275 h 655"/>
              <a:gd name="T36" fmla="*/ 1228 w 2827"/>
              <a:gd name="T37" fmla="*/ 230 h 655"/>
              <a:gd name="T38" fmla="*/ 953 w 2827"/>
              <a:gd name="T39" fmla="*/ 179 h 655"/>
              <a:gd name="T40" fmla="*/ 672 w 2827"/>
              <a:gd name="T41" fmla="*/ 134 h 655"/>
              <a:gd name="T42" fmla="*/ 198 w 2827"/>
              <a:gd name="T43" fmla="*/ 45 h 655"/>
              <a:gd name="T44" fmla="*/ 57 w 2827"/>
              <a:gd name="T45" fmla="*/ 13 h 655"/>
              <a:gd name="T46" fmla="*/ 0 w 2827"/>
              <a:gd name="T4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27" h="655">
                <a:moveTo>
                  <a:pt x="0" y="0"/>
                </a:moveTo>
                <a:cubicBezTo>
                  <a:pt x="199" y="63"/>
                  <a:pt x="390" y="140"/>
                  <a:pt x="588" y="205"/>
                </a:cubicBezTo>
                <a:cubicBezTo>
                  <a:pt x="647" y="224"/>
                  <a:pt x="708" y="247"/>
                  <a:pt x="768" y="262"/>
                </a:cubicBezTo>
                <a:cubicBezTo>
                  <a:pt x="838" y="279"/>
                  <a:pt x="911" y="290"/>
                  <a:pt x="979" y="313"/>
                </a:cubicBezTo>
                <a:cubicBezTo>
                  <a:pt x="1145" y="370"/>
                  <a:pt x="1302" y="443"/>
                  <a:pt x="1472" y="486"/>
                </a:cubicBezTo>
                <a:cubicBezTo>
                  <a:pt x="1577" y="512"/>
                  <a:pt x="1685" y="521"/>
                  <a:pt x="1792" y="531"/>
                </a:cubicBezTo>
                <a:cubicBezTo>
                  <a:pt x="1927" y="544"/>
                  <a:pt x="2061" y="558"/>
                  <a:pt x="2195" y="576"/>
                </a:cubicBezTo>
                <a:cubicBezTo>
                  <a:pt x="2261" y="597"/>
                  <a:pt x="2332" y="596"/>
                  <a:pt x="2400" y="601"/>
                </a:cubicBezTo>
                <a:cubicBezTo>
                  <a:pt x="2518" y="623"/>
                  <a:pt x="2639" y="639"/>
                  <a:pt x="2758" y="653"/>
                </a:cubicBezTo>
                <a:cubicBezTo>
                  <a:pt x="2777" y="651"/>
                  <a:pt x="2799" y="655"/>
                  <a:pt x="2816" y="646"/>
                </a:cubicBezTo>
                <a:cubicBezTo>
                  <a:pt x="2821" y="623"/>
                  <a:pt x="2827" y="540"/>
                  <a:pt x="2816" y="518"/>
                </a:cubicBezTo>
                <a:cubicBezTo>
                  <a:pt x="2810" y="507"/>
                  <a:pt x="2765" y="514"/>
                  <a:pt x="2752" y="512"/>
                </a:cubicBezTo>
                <a:cubicBezTo>
                  <a:pt x="2728" y="508"/>
                  <a:pt x="2704" y="501"/>
                  <a:pt x="2681" y="493"/>
                </a:cubicBezTo>
                <a:cubicBezTo>
                  <a:pt x="2627" y="473"/>
                  <a:pt x="2554" y="438"/>
                  <a:pt x="2496" y="435"/>
                </a:cubicBezTo>
                <a:cubicBezTo>
                  <a:pt x="2421" y="431"/>
                  <a:pt x="2315" y="405"/>
                  <a:pt x="2240" y="403"/>
                </a:cubicBezTo>
                <a:cubicBezTo>
                  <a:pt x="2159" y="391"/>
                  <a:pt x="2095" y="383"/>
                  <a:pt x="2009" y="365"/>
                </a:cubicBezTo>
                <a:cubicBezTo>
                  <a:pt x="1934" y="337"/>
                  <a:pt x="1830" y="324"/>
                  <a:pt x="1753" y="320"/>
                </a:cubicBezTo>
                <a:cubicBezTo>
                  <a:pt x="1660" y="309"/>
                  <a:pt x="1609" y="293"/>
                  <a:pt x="1523" y="275"/>
                </a:cubicBezTo>
                <a:cubicBezTo>
                  <a:pt x="1436" y="257"/>
                  <a:pt x="1316" y="237"/>
                  <a:pt x="1228" y="230"/>
                </a:cubicBezTo>
                <a:cubicBezTo>
                  <a:pt x="1124" y="211"/>
                  <a:pt x="1055" y="206"/>
                  <a:pt x="953" y="179"/>
                </a:cubicBezTo>
                <a:cubicBezTo>
                  <a:pt x="886" y="161"/>
                  <a:pt x="740" y="148"/>
                  <a:pt x="672" y="134"/>
                </a:cubicBezTo>
                <a:cubicBezTo>
                  <a:pt x="480" y="108"/>
                  <a:pt x="383" y="70"/>
                  <a:pt x="198" y="45"/>
                </a:cubicBezTo>
                <a:cubicBezTo>
                  <a:pt x="152" y="33"/>
                  <a:pt x="104" y="20"/>
                  <a:pt x="57" y="13"/>
                </a:cubicBezTo>
                <a:cubicBezTo>
                  <a:pt x="26" y="2"/>
                  <a:pt x="45" y="7"/>
                  <a:pt x="0" y="0"/>
                </a:cubicBezTo>
                <a:close/>
              </a:path>
            </a:pathLst>
          </a:custGeom>
          <a:solidFill>
            <a:schemeClr val="accent2">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5237" name="Freeform 5"/>
          <p:cNvSpPr>
            <a:spLocks/>
          </p:cNvSpPr>
          <p:nvPr/>
        </p:nvSpPr>
        <p:spPr bwMode="auto">
          <a:xfrm>
            <a:off x="4914900" y="3492500"/>
            <a:ext cx="550863" cy="862013"/>
          </a:xfrm>
          <a:custGeom>
            <a:avLst/>
            <a:gdLst>
              <a:gd name="T0" fmla="*/ 0 w 416"/>
              <a:gd name="T1" fmla="*/ 592 h 688"/>
              <a:gd name="T2" fmla="*/ 0 w 416"/>
              <a:gd name="T3" fmla="*/ 688 h 688"/>
              <a:gd name="T4" fmla="*/ 410 w 416"/>
              <a:gd name="T5" fmla="*/ 109 h 688"/>
              <a:gd name="T6" fmla="*/ 416 w 416"/>
              <a:gd name="T7" fmla="*/ 0 h 688"/>
              <a:gd name="T8" fmla="*/ 0 w 416"/>
              <a:gd name="T9" fmla="*/ 592 h 688"/>
            </a:gdLst>
            <a:ahLst/>
            <a:cxnLst>
              <a:cxn ang="0">
                <a:pos x="T0" y="T1"/>
              </a:cxn>
              <a:cxn ang="0">
                <a:pos x="T2" y="T3"/>
              </a:cxn>
              <a:cxn ang="0">
                <a:pos x="T4" y="T5"/>
              </a:cxn>
              <a:cxn ang="0">
                <a:pos x="T6" y="T7"/>
              </a:cxn>
              <a:cxn ang="0">
                <a:pos x="T8" y="T9"/>
              </a:cxn>
            </a:cxnLst>
            <a:rect l="0" t="0" r="r" b="b"/>
            <a:pathLst>
              <a:path w="416" h="688">
                <a:moveTo>
                  <a:pt x="0" y="592"/>
                </a:moveTo>
                <a:lnTo>
                  <a:pt x="0" y="688"/>
                </a:lnTo>
                <a:lnTo>
                  <a:pt x="410" y="109"/>
                </a:lnTo>
                <a:lnTo>
                  <a:pt x="416" y="0"/>
                </a:lnTo>
                <a:lnTo>
                  <a:pt x="0" y="592"/>
                </a:lnTo>
                <a:close/>
              </a:path>
            </a:pathLst>
          </a:custGeom>
          <a:solidFill>
            <a:schemeClr val="hlink">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5238" name="Freeform 6"/>
          <p:cNvSpPr>
            <a:spLocks/>
          </p:cNvSpPr>
          <p:nvPr/>
        </p:nvSpPr>
        <p:spPr bwMode="auto">
          <a:xfrm>
            <a:off x="4906963" y="3629025"/>
            <a:ext cx="558800" cy="890588"/>
          </a:xfrm>
          <a:custGeom>
            <a:avLst/>
            <a:gdLst>
              <a:gd name="T0" fmla="*/ 0 w 422"/>
              <a:gd name="T1" fmla="*/ 595 h 710"/>
              <a:gd name="T2" fmla="*/ 3 w 422"/>
              <a:gd name="T3" fmla="*/ 710 h 710"/>
              <a:gd name="T4" fmla="*/ 413 w 422"/>
              <a:gd name="T5" fmla="*/ 131 h 710"/>
              <a:gd name="T6" fmla="*/ 422 w 422"/>
              <a:gd name="T7" fmla="*/ 0 h 710"/>
              <a:gd name="T8" fmla="*/ 0 w 422"/>
              <a:gd name="T9" fmla="*/ 595 h 710"/>
            </a:gdLst>
            <a:ahLst/>
            <a:cxnLst>
              <a:cxn ang="0">
                <a:pos x="T0" y="T1"/>
              </a:cxn>
              <a:cxn ang="0">
                <a:pos x="T2" y="T3"/>
              </a:cxn>
              <a:cxn ang="0">
                <a:pos x="T4" y="T5"/>
              </a:cxn>
              <a:cxn ang="0">
                <a:pos x="T6" y="T7"/>
              </a:cxn>
              <a:cxn ang="0">
                <a:pos x="T8" y="T9"/>
              </a:cxn>
            </a:cxnLst>
            <a:rect l="0" t="0" r="r" b="b"/>
            <a:pathLst>
              <a:path w="422" h="710">
                <a:moveTo>
                  <a:pt x="0" y="595"/>
                </a:moveTo>
                <a:lnTo>
                  <a:pt x="3" y="710"/>
                </a:lnTo>
                <a:lnTo>
                  <a:pt x="413" y="131"/>
                </a:lnTo>
                <a:lnTo>
                  <a:pt x="422" y="0"/>
                </a:lnTo>
                <a:lnTo>
                  <a:pt x="0" y="595"/>
                </a:lnTo>
                <a:close/>
              </a:path>
            </a:pathLst>
          </a:custGeom>
          <a:solidFill>
            <a:schemeClr val="accent1">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5239" name="Rectangle 7"/>
          <p:cNvSpPr>
            <a:spLocks noGrp="1" noChangeArrowheads="1"/>
          </p:cNvSpPr>
          <p:nvPr>
            <p:ph type="title"/>
          </p:nvPr>
        </p:nvSpPr>
        <p:spPr>
          <a:xfrm>
            <a:off x="304800" y="533400"/>
            <a:ext cx="8637588" cy="762000"/>
          </a:xfrm>
        </p:spPr>
        <p:txBody>
          <a:bodyPr/>
          <a:lstStyle/>
          <a:p>
            <a:r>
              <a:rPr lang="en-US" altLang="el-GR" b="1"/>
              <a:t>Ground-Water Contamination</a:t>
            </a:r>
          </a:p>
        </p:txBody>
      </p:sp>
      <p:sp>
        <p:nvSpPr>
          <p:cNvPr id="735240" name="Rectangle 8"/>
          <p:cNvSpPr>
            <a:spLocks noGrp="1" noChangeArrowheads="1"/>
          </p:cNvSpPr>
          <p:nvPr>
            <p:ph type="body" idx="1"/>
          </p:nvPr>
        </p:nvSpPr>
        <p:spPr>
          <a:xfrm>
            <a:off x="5029200" y="1371600"/>
            <a:ext cx="3810000" cy="4953000"/>
          </a:xfrm>
        </p:spPr>
        <p:txBody>
          <a:bodyPr/>
          <a:lstStyle/>
          <a:p>
            <a:r>
              <a:rPr lang="en-US" altLang="el-GR"/>
              <a:t>Leaking Gasoline</a:t>
            </a:r>
          </a:p>
          <a:p>
            <a:pPr lvl="1"/>
            <a:r>
              <a:rPr lang="en-US" altLang="el-GR"/>
              <a:t>Floats on water table</a:t>
            </a:r>
          </a:p>
          <a:p>
            <a:pPr lvl="1"/>
            <a:r>
              <a:rPr lang="en-US" altLang="el-GR"/>
              <a:t>Dissolves in ground water</a:t>
            </a:r>
          </a:p>
          <a:p>
            <a:pPr lvl="1"/>
            <a:r>
              <a:rPr lang="en-US" altLang="el-GR"/>
              <a:t>Transported by ground water</a:t>
            </a:r>
          </a:p>
          <a:p>
            <a:pPr lvl="1"/>
            <a:r>
              <a:rPr lang="en-US" altLang="el-GR"/>
              <a:t> Contaminates shallow aquifers</a:t>
            </a:r>
          </a:p>
        </p:txBody>
      </p:sp>
      <p:sp>
        <p:nvSpPr>
          <p:cNvPr id="735241" name="Line 9"/>
          <p:cNvSpPr>
            <a:spLocks noChangeShapeType="1"/>
          </p:cNvSpPr>
          <p:nvPr/>
        </p:nvSpPr>
        <p:spPr bwMode="auto">
          <a:xfrm flipH="1" flipV="1">
            <a:off x="4876800" y="4343400"/>
            <a:ext cx="762000" cy="685800"/>
          </a:xfrm>
          <a:prstGeom prst="line">
            <a:avLst/>
          </a:prstGeom>
          <a:noFill/>
          <a:ln w="28575">
            <a:solidFill>
              <a:schemeClr val="bg2"/>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5242" name="Line 10"/>
          <p:cNvSpPr>
            <a:spLocks noChangeShapeType="1"/>
          </p:cNvSpPr>
          <p:nvPr/>
        </p:nvSpPr>
        <p:spPr bwMode="auto">
          <a:xfrm>
            <a:off x="3794125" y="4178300"/>
            <a:ext cx="925513" cy="111125"/>
          </a:xfrm>
          <a:prstGeom prst="line">
            <a:avLst/>
          </a:prstGeom>
          <a:noFill/>
          <a:ln w="38100">
            <a:solidFill>
              <a:srgbClr val="3366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5243" name="Line 11"/>
          <p:cNvSpPr>
            <a:spLocks noChangeShapeType="1"/>
          </p:cNvSpPr>
          <p:nvPr/>
        </p:nvSpPr>
        <p:spPr bwMode="auto">
          <a:xfrm>
            <a:off x="3697288" y="4416425"/>
            <a:ext cx="1038225" cy="79375"/>
          </a:xfrm>
          <a:prstGeom prst="line">
            <a:avLst/>
          </a:prstGeom>
          <a:noFill/>
          <a:ln w="38100">
            <a:solidFill>
              <a:srgbClr val="3366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2116" name="Picture 4" descr="10_01"/>
          <p:cNvPicPr>
            <a:picLocks noChangeAspect="1" noChangeArrowheads="1"/>
          </p:cNvPicPr>
          <p:nvPr>
            <p:ph idx="1"/>
          </p:nvPr>
        </p:nvPicPr>
        <p:blipFill>
          <a:blip r:embed="rId2">
            <a:extLst>
              <a:ext uri="{28A0092B-C50C-407E-A947-70E740481C1C}">
                <a14:useLocalDpi xmlns:a14="http://schemas.microsoft.com/office/drawing/2010/main" val="0"/>
              </a:ext>
            </a:extLst>
          </a:blip>
          <a:srcRect t="1675"/>
          <a:stretch>
            <a:fillRect/>
          </a:stretch>
        </p:blipFill>
        <p:spPr>
          <a:xfrm>
            <a:off x="914400" y="304800"/>
            <a:ext cx="7543800" cy="6457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2117" name="Rectangle 5"/>
          <p:cNvSpPr>
            <a:spLocks noGrp="1" noChangeArrowheads="1"/>
          </p:cNvSpPr>
          <p:nvPr>
            <p:ph type="title"/>
          </p:nvPr>
        </p:nvSpPr>
        <p:spPr>
          <a:xfrm>
            <a:off x="990600" y="5699125"/>
            <a:ext cx="5562600" cy="1066800"/>
          </a:xfrm>
        </p:spPr>
        <p:txBody>
          <a:bodyPr/>
          <a:lstStyle/>
          <a:p>
            <a:r>
              <a:rPr lang="en-US" altLang="el-GR" sz="3200">
                <a:solidFill>
                  <a:srgbClr val="000066"/>
                </a:solidFill>
              </a:rPr>
              <a:t>Most available fresh</a:t>
            </a:r>
            <a:br>
              <a:rPr lang="en-US" altLang="el-GR" sz="3200">
                <a:solidFill>
                  <a:srgbClr val="000066"/>
                </a:solidFill>
              </a:rPr>
            </a:br>
            <a:r>
              <a:rPr lang="en-US" altLang="el-GR" sz="3200">
                <a:solidFill>
                  <a:srgbClr val="000066"/>
                </a:solidFill>
              </a:rPr>
              <a:t>water is ground water</a:t>
            </a:r>
            <a:endParaRPr lang="en-US" altLang="el-GR" sz="2400">
              <a:solidFill>
                <a:srgbClr val="000066"/>
              </a:solidFill>
            </a:endParaRPr>
          </a:p>
        </p:txBody>
      </p:sp>
      <p:sp>
        <p:nvSpPr>
          <p:cNvPr id="602120" name="Text Box 8"/>
          <p:cNvSpPr txBox="1">
            <a:spLocks noChangeArrowheads="1"/>
          </p:cNvSpPr>
          <p:nvPr/>
        </p:nvSpPr>
        <p:spPr bwMode="auto">
          <a:xfrm>
            <a:off x="5715000" y="4495800"/>
            <a:ext cx="1285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l-GR" b="1">
                <a:solidFill>
                  <a:schemeClr val="bg2"/>
                </a:solidFill>
                <a:latin typeface="Arial" charset="0"/>
              </a:rPr>
              <a:t>Oceans</a:t>
            </a:r>
          </a:p>
          <a:p>
            <a:pPr algn="ctr"/>
            <a:r>
              <a:rPr lang="en-US" altLang="el-GR" b="1">
                <a:solidFill>
                  <a:schemeClr val="bg2"/>
                </a:solidFill>
                <a:latin typeface="Arial" charset="0"/>
              </a:rPr>
              <a:t>97.2%</a:t>
            </a:r>
          </a:p>
        </p:txBody>
      </p:sp>
      <p:sp>
        <p:nvSpPr>
          <p:cNvPr id="602121" name="Text Box 9"/>
          <p:cNvSpPr txBox="1">
            <a:spLocks noChangeArrowheads="1"/>
          </p:cNvSpPr>
          <p:nvPr/>
        </p:nvSpPr>
        <p:spPr bwMode="auto">
          <a:xfrm>
            <a:off x="3886200" y="1371600"/>
            <a:ext cx="19637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l-GR" b="1">
                <a:solidFill>
                  <a:schemeClr val="bg2"/>
                </a:solidFill>
                <a:latin typeface="Arial" charset="0"/>
              </a:rPr>
              <a:t>Atmosphere</a:t>
            </a:r>
          </a:p>
          <a:p>
            <a:pPr algn="ctr"/>
            <a:r>
              <a:rPr lang="en-US" altLang="el-GR" b="1">
                <a:solidFill>
                  <a:schemeClr val="bg2"/>
                </a:solidFill>
                <a:latin typeface="Arial" charset="0"/>
              </a:rPr>
              <a:t>0.0001%</a:t>
            </a:r>
          </a:p>
        </p:txBody>
      </p:sp>
      <p:sp>
        <p:nvSpPr>
          <p:cNvPr id="602122" name="Text Box 10"/>
          <p:cNvSpPr txBox="1">
            <a:spLocks noChangeArrowheads="1"/>
          </p:cNvSpPr>
          <p:nvPr/>
        </p:nvSpPr>
        <p:spPr bwMode="auto">
          <a:xfrm>
            <a:off x="2743200" y="4648200"/>
            <a:ext cx="10493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l-GR" b="1">
                <a:solidFill>
                  <a:schemeClr val="bg2"/>
                </a:solidFill>
                <a:latin typeface="Arial" charset="0"/>
              </a:rPr>
              <a:t>0.61%</a:t>
            </a:r>
          </a:p>
          <a:p>
            <a:pPr algn="ctr"/>
            <a:r>
              <a:rPr lang="en-US" altLang="el-GR" b="1">
                <a:solidFill>
                  <a:srgbClr val="00CCFF"/>
                </a:solidFill>
                <a:latin typeface="Arial" charset="0"/>
              </a:rPr>
              <a:t>(97%)</a:t>
            </a:r>
          </a:p>
          <a:p>
            <a:pPr algn="ctr"/>
            <a:endParaRPr lang="en-US" altLang="el-GR" b="1">
              <a:solidFill>
                <a:schemeClr val="bg2"/>
              </a:solidFill>
              <a:latin typeface="Arial" charset="0"/>
            </a:endParaRPr>
          </a:p>
        </p:txBody>
      </p:sp>
      <p:sp>
        <p:nvSpPr>
          <p:cNvPr id="602123" name="Text Box 11"/>
          <p:cNvSpPr txBox="1">
            <a:spLocks noChangeArrowheads="1"/>
          </p:cNvSpPr>
          <p:nvPr/>
        </p:nvSpPr>
        <p:spPr bwMode="auto">
          <a:xfrm>
            <a:off x="3124200" y="2590800"/>
            <a:ext cx="1744663" cy="1552575"/>
          </a:xfrm>
          <a:prstGeom prst="rect">
            <a:avLst/>
          </a:prstGeom>
          <a:solidFill>
            <a:srgbClr val="0000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l-GR" b="1">
                <a:solidFill>
                  <a:schemeClr val="tx2"/>
                </a:solidFill>
                <a:latin typeface="Arial" charset="0"/>
              </a:rPr>
              <a:t>Streams and Lakes</a:t>
            </a:r>
          </a:p>
          <a:p>
            <a:pPr algn="ctr"/>
            <a:r>
              <a:rPr lang="en-US" altLang="el-GR" b="1">
                <a:latin typeface="Arial" charset="0"/>
              </a:rPr>
              <a:t>0.01%</a:t>
            </a:r>
          </a:p>
          <a:p>
            <a:pPr algn="ctr"/>
            <a:r>
              <a:rPr lang="en-US" altLang="el-GR" b="1">
                <a:solidFill>
                  <a:srgbClr val="00CCFF"/>
                </a:solidFill>
                <a:latin typeface="Arial" charset="0"/>
              </a:rPr>
              <a:t>(3%)</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ChangeArrowheads="1"/>
          </p:cNvSpPr>
          <p:nvPr>
            <p:ph type="title"/>
          </p:nvPr>
        </p:nvSpPr>
        <p:spPr>
          <a:xfrm>
            <a:off x="304800" y="533400"/>
            <a:ext cx="8637588" cy="762000"/>
          </a:xfrm>
        </p:spPr>
        <p:txBody>
          <a:bodyPr/>
          <a:lstStyle/>
          <a:p>
            <a:r>
              <a:rPr lang="en-US" altLang="el-GR" b="1"/>
              <a:t>Ground-Water Contamination</a:t>
            </a:r>
          </a:p>
        </p:txBody>
      </p:sp>
      <p:sp>
        <p:nvSpPr>
          <p:cNvPr id="736259" name="Rectangle 3"/>
          <p:cNvSpPr>
            <a:spLocks noGrp="1" noChangeArrowheads="1"/>
          </p:cNvSpPr>
          <p:nvPr>
            <p:ph type="body" idx="1"/>
          </p:nvPr>
        </p:nvSpPr>
        <p:spPr>
          <a:xfrm>
            <a:off x="4953000" y="1371600"/>
            <a:ext cx="3886200" cy="4953000"/>
          </a:xfrm>
        </p:spPr>
        <p:txBody>
          <a:bodyPr/>
          <a:lstStyle/>
          <a:p>
            <a:pPr>
              <a:lnSpc>
                <a:spcPct val="90000"/>
              </a:lnSpc>
            </a:pPr>
            <a:r>
              <a:rPr lang="en-US" altLang="el-GR"/>
              <a:t>Dense solvents</a:t>
            </a:r>
          </a:p>
          <a:p>
            <a:pPr lvl="1">
              <a:lnSpc>
                <a:spcPct val="90000"/>
              </a:lnSpc>
            </a:pPr>
            <a:r>
              <a:rPr lang="en-US" altLang="el-GR"/>
              <a:t>E.g., dry cleaning fluid (TCE)</a:t>
            </a:r>
          </a:p>
          <a:p>
            <a:pPr lvl="1">
              <a:lnSpc>
                <a:spcPct val="90000"/>
              </a:lnSpc>
            </a:pPr>
            <a:r>
              <a:rPr lang="en-US" altLang="el-GR"/>
              <a:t>Sinks past water table</a:t>
            </a:r>
          </a:p>
          <a:p>
            <a:pPr lvl="1">
              <a:lnSpc>
                <a:spcPct val="90000"/>
              </a:lnSpc>
            </a:pPr>
            <a:r>
              <a:rPr lang="en-US" altLang="el-GR"/>
              <a:t>Flows down the slope of an impermeable layer</a:t>
            </a:r>
          </a:p>
          <a:p>
            <a:pPr lvl="1">
              <a:lnSpc>
                <a:spcPct val="90000"/>
              </a:lnSpc>
            </a:pPr>
            <a:r>
              <a:rPr lang="en-US" altLang="el-GR"/>
              <a:t>Contaminates deeper portions of aquifers</a:t>
            </a:r>
          </a:p>
        </p:txBody>
      </p:sp>
      <p:pic>
        <p:nvPicPr>
          <p:cNvPr id="736260" name="Picture 4" descr="11_16"/>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t="1675"/>
          <a:stretch>
            <a:fillRect/>
          </a:stretch>
        </p:blipFill>
        <p:spPr>
          <a:xfrm>
            <a:off x="152400" y="1884363"/>
            <a:ext cx="5334000" cy="4211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36261" name="Freeform 5"/>
          <p:cNvSpPr>
            <a:spLocks/>
          </p:cNvSpPr>
          <p:nvPr/>
        </p:nvSpPr>
        <p:spPr bwMode="auto">
          <a:xfrm>
            <a:off x="504825" y="4281488"/>
            <a:ext cx="4422775" cy="800100"/>
          </a:xfrm>
          <a:custGeom>
            <a:avLst/>
            <a:gdLst>
              <a:gd name="T0" fmla="*/ 0 w 3344"/>
              <a:gd name="T1" fmla="*/ 638 h 638"/>
              <a:gd name="T2" fmla="*/ 44 w 3344"/>
              <a:gd name="T3" fmla="*/ 600 h 638"/>
              <a:gd name="T4" fmla="*/ 198 w 3344"/>
              <a:gd name="T5" fmla="*/ 523 h 638"/>
              <a:gd name="T6" fmla="*/ 326 w 3344"/>
              <a:gd name="T7" fmla="*/ 472 h 638"/>
              <a:gd name="T8" fmla="*/ 428 w 3344"/>
              <a:gd name="T9" fmla="*/ 433 h 638"/>
              <a:gd name="T10" fmla="*/ 544 w 3344"/>
              <a:gd name="T11" fmla="*/ 401 h 638"/>
              <a:gd name="T12" fmla="*/ 832 w 3344"/>
              <a:gd name="T13" fmla="*/ 324 h 638"/>
              <a:gd name="T14" fmla="*/ 1177 w 3344"/>
              <a:gd name="T15" fmla="*/ 260 h 638"/>
              <a:gd name="T16" fmla="*/ 1433 w 3344"/>
              <a:gd name="T17" fmla="*/ 216 h 638"/>
              <a:gd name="T18" fmla="*/ 1932 w 3344"/>
              <a:gd name="T19" fmla="*/ 177 h 638"/>
              <a:gd name="T20" fmla="*/ 2201 w 3344"/>
              <a:gd name="T21" fmla="*/ 164 h 638"/>
              <a:gd name="T22" fmla="*/ 2502 w 3344"/>
              <a:gd name="T23" fmla="*/ 164 h 638"/>
              <a:gd name="T24" fmla="*/ 2886 w 3344"/>
              <a:gd name="T25" fmla="*/ 267 h 638"/>
              <a:gd name="T26" fmla="*/ 3148 w 3344"/>
              <a:gd name="T27" fmla="*/ 235 h 638"/>
              <a:gd name="T28" fmla="*/ 3328 w 3344"/>
              <a:gd name="T29" fmla="*/ 203 h 638"/>
              <a:gd name="T30" fmla="*/ 3328 w 3344"/>
              <a:gd name="T31" fmla="*/ 81 h 638"/>
              <a:gd name="T32" fmla="*/ 3136 w 3344"/>
              <a:gd name="T33" fmla="*/ 75 h 638"/>
              <a:gd name="T34" fmla="*/ 2950 w 3344"/>
              <a:gd name="T35" fmla="*/ 62 h 638"/>
              <a:gd name="T36" fmla="*/ 2592 w 3344"/>
              <a:gd name="T37" fmla="*/ 4 h 638"/>
              <a:gd name="T38" fmla="*/ 2003 w 3344"/>
              <a:gd name="T39" fmla="*/ 17 h 638"/>
              <a:gd name="T40" fmla="*/ 1516 w 3344"/>
              <a:gd name="T41" fmla="*/ 100 h 638"/>
              <a:gd name="T42" fmla="*/ 1369 w 3344"/>
              <a:gd name="T43" fmla="*/ 126 h 638"/>
              <a:gd name="T44" fmla="*/ 1190 w 3344"/>
              <a:gd name="T45" fmla="*/ 171 h 638"/>
              <a:gd name="T46" fmla="*/ 1024 w 3344"/>
              <a:gd name="T47" fmla="*/ 209 h 638"/>
              <a:gd name="T48" fmla="*/ 838 w 3344"/>
              <a:gd name="T49" fmla="*/ 273 h 638"/>
              <a:gd name="T50" fmla="*/ 691 w 3344"/>
              <a:gd name="T51" fmla="*/ 312 h 638"/>
              <a:gd name="T52" fmla="*/ 409 w 3344"/>
              <a:gd name="T53" fmla="*/ 388 h 638"/>
              <a:gd name="T54" fmla="*/ 326 w 3344"/>
              <a:gd name="T55" fmla="*/ 433 h 638"/>
              <a:gd name="T56" fmla="*/ 185 w 3344"/>
              <a:gd name="T57" fmla="*/ 491 h 638"/>
              <a:gd name="T58" fmla="*/ 70 w 3344"/>
              <a:gd name="T59" fmla="*/ 574 h 638"/>
              <a:gd name="T60" fmla="*/ 32 w 3344"/>
              <a:gd name="T61" fmla="*/ 606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44" h="638">
                <a:moveTo>
                  <a:pt x="0" y="638"/>
                </a:moveTo>
                <a:cubicBezTo>
                  <a:pt x="8" y="612"/>
                  <a:pt x="19" y="608"/>
                  <a:pt x="44" y="600"/>
                </a:cubicBezTo>
                <a:cubicBezTo>
                  <a:pt x="91" y="570"/>
                  <a:pt x="145" y="540"/>
                  <a:pt x="198" y="523"/>
                </a:cubicBezTo>
                <a:cubicBezTo>
                  <a:pt x="230" y="502"/>
                  <a:pt x="289" y="480"/>
                  <a:pt x="326" y="472"/>
                </a:cubicBezTo>
                <a:cubicBezTo>
                  <a:pt x="352" y="454"/>
                  <a:pt x="398" y="442"/>
                  <a:pt x="428" y="433"/>
                </a:cubicBezTo>
                <a:cubicBezTo>
                  <a:pt x="464" y="408"/>
                  <a:pt x="503" y="413"/>
                  <a:pt x="544" y="401"/>
                </a:cubicBezTo>
                <a:cubicBezTo>
                  <a:pt x="654" y="369"/>
                  <a:pt x="718" y="337"/>
                  <a:pt x="832" y="324"/>
                </a:cubicBezTo>
                <a:cubicBezTo>
                  <a:pt x="942" y="294"/>
                  <a:pt x="1064" y="275"/>
                  <a:pt x="1177" y="260"/>
                </a:cubicBezTo>
                <a:cubicBezTo>
                  <a:pt x="1268" y="241"/>
                  <a:pt x="1316" y="232"/>
                  <a:pt x="1433" y="216"/>
                </a:cubicBezTo>
                <a:cubicBezTo>
                  <a:pt x="1599" y="203"/>
                  <a:pt x="1766" y="192"/>
                  <a:pt x="1932" y="177"/>
                </a:cubicBezTo>
                <a:cubicBezTo>
                  <a:pt x="2011" y="153"/>
                  <a:pt x="2119" y="169"/>
                  <a:pt x="2201" y="164"/>
                </a:cubicBezTo>
                <a:cubicBezTo>
                  <a:pt x="2308" y="168"/>
                  <a:pt x="2396" y="147"/>
                  <a:pt x="2502" y="164"/>
                </a:cubicBezTo>
                <a:cubicBezTo>
                  <a:pt x="2627" y="210"/>
                  <a:pt x="2756" y="239"/>
                  <a:pt x="2886" y="267"/>
                </a:cubicBezTo>
                <a:cubicBezTo>
                  <a:pt x="2981" y="261"/>
                  <a:pt x="3054" y="251"/>
                  <a:pt x="3148" y="235"/>
                </a:cubicBezTo>
                <a:cubicBezTo>
                  <a:pt x="3201" y="226"/>
                  <a:pt x="3271" y="216"/>
                  <a:pt x="3328" y="203"/>
                </a:cubicBezTo>
                <a:cubicBezTo>
                  <a:pt x="3335" y="146"/>
                  <a:pt x="3344" y="109"/>
                  <a:pt x="3328" y="81"/>
                </a:cubicBezTo>
                <a:cubicBezTo>
                  <a:pt x="3270" y="81"/>
                  <a:pt x="3142" y="76"/>
                  <a:pt x="3136" y="75"/>
                </a:cubicBezTo>
                <a:cubicBezTo>
                  <a:pt x="2976" y="51"/>
                  <a:pt x="3206" y="69"/>
                  <a:pt x="2950" y="62"/>
                </a:cubicBezTo>
                <a:cubicBezTo>
                  <a:pt x="2830" y="50"/>
                  <a:pt x="2709" y="30"/>
                  <a:pt x="2592" y="4"/>
                </a:cubicBezTo>
                <a:cubicBezTo>
                  <a:pt x="2396" y="7"/>
                  <a:pt x="2199" y="0"/>
                  <a:pt x="2003" y="17"/>
                </a:cubicBezTo>
                <a:cubicBezTo>
                  <a:pt x="1836" y="31"/>
                  <a:pt x="1680" y="78"/>
                  <a:pt x="1516" y="100"/>
                </a:cubicBezTo>
                <a:cubicBezTo>
                  <a:pt x="1468" y="113"/>
                  <a:pt x="1418" y="113"/>
                  <a:pt x="1369" y="126"/>
                </a:cubicBezTo>
                <a:cubicBezTo>
                  <a:pt x="1310" y="142"/>
                  <a:pt x="1250" y="156"/>
                  <a:pt x="1190" y="171"/>
                </a:cubicBezTo>
                <a:cubicBezTo>
                  <a:pt x="1142" y="183"/>
                  <a:pt x="1072" y="196"/>
                  <a:pt x="1024" y="209"/>
                </a:cubicBezTo>
                <a:cubicBezTo>
                  <a:pt x="965" y="226"/>
                  <a:pt x="897" y="257"/>
                  <a:pt x="838" y="273"/>
                </a:cubicBezTo>
                <a:cubicBezTo>
                  <a:pt x="784" y="296"/>
                  <a:pt x="748" y="308"/>
                  <a:pt x="691" y="312"/>
                </a:cubicBezTo>
                <a:cubicBezTo>
                  <a:pt x="595" y="329"/>
                  <a:pt x="503" y="366"/>
                  <a:pt x="409" y="388"/>
                </a:cubicBezTo>
                <a:cubicBezTo>
                  <a:pt x="380" y="403"/>
                  <a:pt x="357" y="423"/>
                  <a:pt x="326" y="433"/>
                </a:cubicBezTo>
                <a:cubicBezTo>
                  <a:pt x="298" y="461"/>
                  <a:pt x="220" y="472"/>
                  <a:pt x="185" y="491"/>
                </a:cubicBezTo>
                <a:cubicBezTo>
                  <a:pt x="133" y="519"/>
                  <a:pt x="127" y="556"/>
                  <a:pt x="70" y="574"/>
                </a:cubicBezTo>
                <a:cubicBezTo>
                  <a:pt x="53" y="599"/>
                  <a:pt x="50" y="588"/>
                  <a:pt x="32" y="606"/>
                </a:cubicBezTo>
              </a:path>
            </a:pathLst>
          </a:custGeom>
          <a:solidFill>
            <a:srgbClr val="00CC66">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6262" name="Freeform 6"/>
          <p:cNvSpPr>
            <a:spLocks/>
          </p:cNvSpPr>
          <p:nvPr/>
        </p:nvSpPr>
        <p:spPr bwMode="auto">
          <a:xfrm>
            <a:off x="1181100" y="3573463"/>
            <a:ext cx="3740150" cy="820737"/>
          </a:xfrm>
          <a:custGeom>
            <a:avLst/>
            <a:gdLst>
              <a:gd name="T0" fmla="*/ 0 w 2827"/>
              <a:gd name="T1" fmla="*/ 0 h 655"/>
              <a:gd name="T2" fmla="*/ 588 w 2827"/>
              <a:gd name="T3" fmla="*/ 205 h 655"/>
              <a:gd name="T4" fmla="*/ 768 w 2827"/>
              <a:gd name="T5" fmla="*/ 262 h 655"/>
              <a:gd name="T6" fmla="*/ 979 w 2827"/>
              <a:gd name="T7" fmla="*/ 313 h 655"/>
              <a:gd name="T8" fmla="*/ 1472 w 2827"/>
              <a:gd name="T9" fmla="*/ 486 h 655"/>
              <a:gd name="T10" fmla="*/ 1792 w 2827"/>
              <a:gd name="T11" fmla="*/ 531 h 655"/>
              <a:gd name="T12" fmla="*/ 2195 w 2827"/>
              <a:gd name="T13" fmla="*/ 576 h 655"/>
              <a:gd name="T14" fmla="*/ 2400 w 2827"/>
              <a:gd name="T15" fmla="*/ 601 h 655"/>
              <a:gd name="T16" fmla="*/ 2758 w 2827"/>
              <a:gd name="T17" fmla="*/ 653 h 655"/>
              <a:gd name="T18" fmla="*/ 2816 w 2827"/>
              <a:gd name="T19" fmla="*/ 646 h 655"/>
              <a:gd name="T20" fmla="*/ 2816 w 2827"/>
              <a:gd name="T21" fmla="*/ 518 h 655"/>
              <a:gd name="T22" fmla="*/ 2752 w 2827"/>
              <a:gd name="T23" fmla="*/ 512 h 655"/>
              <a:gd name="T24" fmla="*/ 2681 w 2827"/>
              <a:gd name="T25" fmla="*/ 493 h 655"/>
              <a:gd name="T26" fmla="*/ 2496 w 2827"/>
              <a:gd name="T27" fmla="*/ 435 h 655"/>
              <a:gd name="T28" fmla="*/ 2240 w 2827"/>
              <a:gd name="T29" fmla="*/ 403 h 655"/>
              <a:gd name="T30" fmla="*/ 2009 w 2827"/>
              <a:gd name="T31" fmla="*/ 365 h 655"/>
              <a:gd name="T32" fmla="*/ 1753 w 2827"/>
              <a:gd name="T33" fmla="*/ 320 h 655"/>
              <a:gd name="T34" fmla="*/ 1523 w 2827"/>
              <a:gd name="T35" fmla="*/ 275 h 655"/>
              <a:gd name="T36" fmla="*/ 1228 w 2827"/>
              <a:gd name="T37" fmla="*/ 230 h 655"/>
              <a:gd name="T38" fmla="*/ 953 w 2827"/>
              <a:gd name="T39" fmla="*/ 179 h 655"/>
              <a:gd name="T40" fmla="*/ 672 w 2827"/>
              <a:gd name="T41" fmla="*/ 134 h 655"/>
              <a:gd name="T42" fmla="*/ 198 w 2827"/>
              <a:gd name="T43" fmla="*/ 45 h 655"/>
              <a:gd name="T44" fmla="*/ 57 w 2827"/>
              <a:gd name="T45" fmla="*/ 13 h 655"/>
              <a:gd name="T46" fmla="*/ 0 w 2827"/>
              <a:gd name="T4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27" h="655">
                <a:moveTo>
                  <a:pt x="0" y="0"/>
                </a:moveTo>
                <a:cubicBezTo>
                  <a:pt x="199" y="63"/>
                  <a:pt x="390" y="140"/>
                  <a:pt x="588" y="205"/>
                </a:cubicBezTo>
                <a:cubicBezTo>
                  <a:pt x="647" y="224"/>
                  <a:pt x="708" y="247"/>
                  <a:pt x="768" y="262"/>
                </a:cubicBezTo>
                <a:cubicBezTo>
                  <a:pt x="838" y="279"/>
                  <a:pt x="911" y="290"/>
                  <a:pt x="979" y="313"/>
                </a:cubicBezTo>
                <a:cubicBezTo>
                  <a:pt x="1145" y="370"/>
                  <a:pt x="1302" y="443"/>
                  <a:pt x="1472" y="486"/>
                </a:cubicBezTo>
                <a:cubicBezTo>
                  <a:pt x="1577" y="512"/>
                  <a:pt x="1685" y="521"/>
                  <a:pt x="1792" y="531"/>
                </a:cubicBezTo>
                <a:cubicBezTo>
                  <a:pt x="1927" y="544"/>
                  <a:pt x="2061" y="558"/>
                  <a:pt x="2195" y="576"/>
                </a:cubicBezTo>
                <a:cubicBezTo>
                  <a:pt x="2261" y="597"/>
                  <a:pt x="2332" y="596"/>
                  <a:pt x="2400" y="601"/>
                </a:cubicBezTo>
                <a:cubicBezTo>
                  <a:pt x="2518" y="623"/>
                  <a:pt x="2639" y="639"/>
                  <a:pt x="2758" y="653"/>
                </a:cubicBezTo>
                <a:cubicBezTo>
                  <a:pt x="2777" y="651"/>
                  <a:pt x="2799" y="655"/>
                  <a:pt x="2816" y="646"/>
                </a:cubicBezTo>
                <a:cubicBezTo>
                  <a:pt x="2821" y="623"/>
                  <a:pt x="2827" y="540"/>
                  <a:pt x="2816" y="518"/>
                </a:cubicBezTo>
                <a:cubicBezTo>
                  <a:pt x="2810" y="507"/>
                  <a:pt x="2765" y="514"/>
                  <a:pt x="2752" y="512"/>
                </a:cubicBezTo>
                <a:cubicBezTo>
                  <a:pt x="2728" y="508"/>
                  <a:pt x="2704" y="501"/>
                  <a:pt x="2681" y="493"/>
                </a:cubicBezTo>
                <a:cubicBezTo>
                  <a:pt x="2627" y="473"/>
                  <a:pt x="2554" y="438"/>
                  <a:pt x="2496" y="435"/>
                </a:cubicBezTo>
                <a:cubicBezTo>
                  <a:pt x="2421" y="431"/>
                  <a:pt x="2315" y="405"/>
                  <a:pt x="2240" y="403"/>
                </a:cubicBezTo>
                <a:cubicBezTo>
                  <a:pt x="2159" y="391"/>
                  <a:pt x="2095" y="383"/>
                  <a:pt x="2009" y="365"/>
                </a:cubicBezTo>
                <a:cubicBezTo>
                  <a:pt x="1934" y="337"/>
                  <a:pt x="1830" y="324"/>
                  <a:pt x="1753" y="320"/>
                </a:cubicBezTo>
                <a:cubicBezTo>
                  <a:pt x="1660" y="309"/>
                  <a:pt x="1609" y="293"/>
                  <a:pt x="1523" y="275"/>
                </a:cubicBezTo>
                <a:cubicBezTo>
                  <a:pt x="1436" y="257"/>
                  <a:pt x="1316" y="237"/>
                  <a:pt x="1228" y="230"/>
                </a:cubicBezTo>
                <a:cubicBezTo>
                  <a:pt x="1124" y="211"/>
                  <a:pt x="1055" y="206"/>
                  <a:pt x="953" y="179"/>
                </a:cubicBezTo>
                <a:cubicBezTo>
                  <a:pt x="886" y="161"/>
                  <a:pt x="740" y="148"/>
                  <a:pt x="672" y="134"/>
                </a:cubicBezTo>
                <a:cubicBezTo>
                  <a:pt x="480" y="108"/>
                  <a:pt x="383" y="70"/>
                  <a:pt x="198" y="45"/>
                </a:cubicBezTo>
                <a:cubicBezTo>
                  <a:pt x="152" y="33"/>
                  <a:pt x="104" y="20"/>
                  <a:pt x="57" y="13"/>
                </a:cubicBezTo>
                <a:cubicBezTo>
                  <a:pt x="26" y="2"/>
                  <a:pt x="45" y="7"/>
                  <a:pt x="0" y="0"/>
                </a:cubicBezTo>
                <a:close/>
              </a:path>
            </a:pathLst>
          </a:custGeom>
          <a:solidFill>
            <a:schemeClr val="accent2">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6263" name="Freeform 7"/>
          <p:cNvSpPr>
            <a:spLocks/>
          </p:cNvSpPr>
          <p:nvPr/>
        </p:nvSpPr>
        <p:spPr bwMode="auto">
          <a:xfrm>
            <a:off x="4914900" y="3476625"/>
            <a:ext cx="550863" cy="862013"/>
          </a:xfrm>
          <a:custGeom>
            <a:avLst/>
            <a:gdLst>
              <a:gd name="T0" fmla="*/ 0 w 416"/>
              <a:gd name="T1" fmla="*/ 592 h 688"/>
              <a:gd name="T2" fmla="*/ 0 w 416"/>
              <a:gd name="T3" fmla="*/ 688 h 688"/>
              <a:gd name="T4" fmla="*/ 410 w 416"/>
              <a:gd name="T5" fmla="*/ 109 h 688"/>
              <a:gd name="T6" fmla="*/ 416 w 416"/>
              <a:gd name="T7" fmla="*/ 0 h 688"/>
              <a:gd name="T8" fmla="*/ 0 w 416"/>
              <a:gd name="T9" fmla="*/ 592 h 688"/>
            </a:gdLst>
            <a:ahLst/>
            <a:cxnLst>
              <a:cxn ang="0">
                <a:pos x="T0" y="T1"/>
              </a:cxn>
              <a:cxn ang="0">
                <a:pos x="T2" y="T3"/>
              </a:cxn>
              <a:cxn ang="0">
                <a:pos x="T4" y="T5"/>
              </a:cxn>
              <a:cxn ang="0">
                <a:pos x="T6" y="T7"/>
              </a:cxn>
              <a:cxn ang="0">
                <a:pos x="T8" y="T9"/>
              </a:cxn>
            </a:cxnLst>
            <a:rect l="0" t="0" r="r" b="b"/>
            <a:pathLst>
              <a:path w="416" h="688">
                <a:moveTo>
                  <a:pt x="0" y="592"/>
                </a:moveTo>
                <a:lnTo>
                  <a:pt x="0" y="688"/>
                </a:lnTo>
                <a:lnTo>
                  <a:pt x="410" y="109"/>
                </a:lnTo>
                <a:lnTo>
                  <a:pt x="416" y="0"/>
                </a:lnTo>
                <a:lnTo>
                  <a:pt x="0" y="592"/>
                </a:lnTo>
                <a:close/>
              </a:path>
            </a:pathLst>
          </a:custGeom>
          <a:solidFill>
            <a:schemeClr val="hlink">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6264" name="Freeform 8"/>
          <p:cNvSpPr>
            <a:spLocks/>
          </p:cNvSpPr>
          <p:nvPr/>
        </p:nvSpPr>
        <p:spPr bwMode="auto">
          <a:xfrm>
            <a:off x="4906963" y="3613150"/>
            <a:ext cx="558800" cy="890588"/>
          </a:xfrm>
          <a:custGeom>
            <a:avLst/>
            <a:gdLst>
              <a:gd name="T0" fmla="*/ 0 w 422"/>
              <a:gd name="T1" fmla="*/ 595 h 710"/>
              <a:gd name="T2" fmla="*/ 3 w 422"/>
              <a:gd name="T3" fmla="*/ 710 h 710"/>
              <a:gd name="T4" fmla="*/ 413 w 422"/>
              <a:gd name="T5" fmla="*/ 131 h 710"/>
              <a:gd name="T6" fmla="*/ 422 w 422"/>
              <a:gd name="T7" fmla="*/ 0 h 710"/>
              <a:gd name="T8" fmla="*/ 0 w 422"/>
              <a:gd name="T9" fmla="*/ 595 h 710"/>
            </a:gdLst>
            <a:ahLst/>
            <a:cxnLst>
              <a:cxn ang="0">
                <a:pos x="T0" y="T1"/>
              </a:cxn>
              <a:cxn ang="0">
                <a:pos x="T2" y="T3"/>
              </a:cxn>
              <a:cxn ang="0">
                <a:pos x="T4" y="T5"/>
              </a:cxn>
              <a:cxn ang="0">
                <a:pos x="T6" y="T7"/>
              </a:cxn>
              <a:cxn ang="0">
                <a:pos x="T8" y="T9"/>
              </a:cxn>
            </a:cxnLst>
            <a:rect l="0" t="0" r="r" b="b"/>
            <a:pathLst>
              <a:path w="422" h="710">
                <a:moveTo>
                  <a:pt x="0" y="595"/>
                </a:moveTo>
                <a:lnTo>
                  <a:pt x="3" y="710"/>
                </a:lnTo>
                <a:lnTo>
                  <a:pt x="413" y="131"/>
                </a:lnTo>
                <a:lnTo>
                  <a:pt x="422" y="0"/>
                </a:lnTo>
                <a:lnTo>
                  <a:pt x="0" y="595"/>
                </a:lnTo>
                <a:close/>
              </a:path>
            </a:pathLst>
          </a:custGeom>
          <a:solidFill>
            <a:schemeClr val="accent1">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6265" name="Line 9"/>
          <p:cNvSpPr>
            <a:spLocks noChangeShapeType="1"/>
          </p:cNvSpPr>
          <p:nvPr/>
        </p:nvSpPr>
        <p:spPr bwMode="auto">
          <a:xfrm>
            <a:off x="3794125" y="4140200"/>
            <a:ext cx="925513" cy="111125"/>
          </a:xfrm>
          <a:prstGeom prst="line">
            <a:avLst/>
          </a:prstGeom>
          <a:noFill/>
          <a:ln w="38100">
            <a:solidFill>
              <a:srgbClr val="3366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6266" name="Line 10"/>
          <p:cNvSpPr>
            <a:spLocks noChangeShapeType="1"/>
          </p:cNvSpPr>
          <p:nvPr/>
        </p:nvSpPr>
        <p:spPr bwMode="auto">
          <a:xfrm>
            <a:off x="3697288" y="4378325"/>
            <a:ext cx="1038225" cy="79375"/>
          </a:xfrm>
          <a:prstGeom prst="line">
            <a:avLst/>
          </a:prstGeom>
          <a:noFill/>
          <a:ln w="38100">
            <a:solidFill>
              <a:srgbClr val="3366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736267" name="Line 11"/>
          <p:cNvSpPr>
            <a:spLocks noChangeShapeType="1"/>
          </p:cNvSpPr>
          <p:nvPr/>
        </p:nvSpPr>
        <p:spPr bwMode="auto">
          <a:xfrm flipH="1" flipV="1">
            <a:off x="4800600" y="4556125"/>
            <a:ext cx="762000" cy="914400"/>
          </a:xfrm>
          <a:prstGeom prst="line">
            <a:avLst/>
          </a:prstGeom>
          <a:noFill/>
          <a:ln w="28575">
            <a:solidFill>
              <a:schemeClr val="bg2"/>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ChangeArrowheads="1"/>
          </p:cNvSpPr>
          <p:nvPr>
            <p:ph type="title"/>
          </p:nvPr>
        </p:nvSpPr>
        <p:spPr>
          <a:xfrm>
            <a:off x="304800" y="228600"/>
            <a:ext cx="6007100" cy="1431925"/>
          </a:xfrm>
        </p:spPr>
        <p:txBody>
          <a:bodyPr/>
          <a:lstStyle/>
          <a:p>
            <a:r>
              <a:rPr lang="en-US" altLang="el-GR" b="1"/>
              <a:t>Ground-Water Contamination</a:t>
            </a:r>
          </a:p>
        </p:txBody>
      </p:sp>
      <p:sp>
        <p:nvSpPr>
          <p:cNvPr id="737283" name="Rectangle 3"/>
          <p:cNvSpPr>
            <a:spLocks noGrp="1" noChangeArrowheads="1"/>
          </p:cNvSpPr>
          <p:nvPr>
            <p:ph type="body" sz="half" idx="1"/>
          </p:nvPr>
        </p:nvSpPr>
        <p:spPr>
          <a:xfrm>
            <a:off x="328613" y="1941513"/>
            <a:ext cx="5310187" cy="4687887"/>
          </a:xfrm>
        </p:spPr>
        <p:txBody>
          <a:bodyPr/>
          <a:lstStyle/>
          <a:p>
            <a:r>
              <a:rPr lang="en-US" altLang="el-GR" sz="2800"/>
              <a:t>Effects of pumping</a:t>
            </a:r>
          </a:p>
          <a:p>
            <a:pPr lvl="1"/>
            <a:r>
              <a:rPr lang="en-US" altLang="el-GR" sz="2400"/>
              <a:t>Accelerates ground water flow toward well </a:t>
            </a:r>
          </a:p>
          <a:p>
            <a:pPr lvl="1"/>
            <a:r>
              <a:rPr lang="en-US" altLang="el-GR" sz="2400"/>
              <a:t>Captures contamination within cone of depression </a:t>
            </a:r>
          </a:p>
          <a:p>
            <a:pPr lvl="1"/>
            <a:r>
              <a:rPr lang="en-US" altLang="el-GR" sz="2400"/>
              <a:t>May reverse ground water flow</a:t>
            </a:r>
          </a:p>
          <a:p>
            <a:pPr lvl="1"/>
            <a:endParaRPr lang="en-US" altLang="el-GR" sz="2400"/>
          </a:p>
          <a:p>
            <a:pPr lvl="1"/>
            <a:r>
              <a:rPr lang="en-US" altLang="el-GR" sz="2400"/>
              <a:t>Can draw contamination up hill</a:t>
            </a:r>
          </a:p>
          <a:p>
            <a:pPr lvl="1"/>
            <a:endParaRPr lang="en-US" altLang="el-GR" sz="2400"/>
          </a:p>
          <a:p>
            <a:pPr lvl="1"/>
            <a:r>
              <a:rPr lang="en-US" altLang="el-GR" sz="2400"/>
              <a:t>Will cause saltwater intrusion</a:t>
            </a:r>
          </a:p>
        </p:txBody>
      </p:sp>
      <p:pic>
        <p:nvPicPr>
          <p:cNvPr id="737284" name="Picture 4" descr="11_18"/>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l="19176" t="1675" r="19176"/>
          <a:stretch>
            <a:fillRect/>
          </a:stretch>
        </p:blipFill>
        <p:spPr>
          <a:xfrm>
            <a:off x="5762625" y="0"/>
            <a:ext cx="3381375"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0355" name="Picture 3"/>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0364" name="Rectangle 12"/>
          <p:cNvSpPr>
            <a:spLocks noGrp="1" noChangeArrowheads="1"/>
          </p:cNvSpPr>
          <p:nvPr>
            <p:ph type="title"/>
          </p:nvPr>
        </p:nvSpPr>
        <p:spPr>
          <a:xfrm>
            <a:off x="533400" y="304800"/>
            <a:ext cx="8001000" cy="519113"/>
          </a:xfrm>
          <a:noFill/>
          <a:ln/>
        </p:spPr>
        <p:txBody>
          <a:bodyPr/>
          <a:lstStyle/>
          <a:p>
            <a:pPr algn="ctr"/>
            <a:r>
              <a:rPr lang="en-US" altLang="el-GR" sz="2800" b="1"/>
              <a:t>Ground-Water   Contamination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ChangeArrowheads="1"/>
          </p:cNvSpPr>
          <p:nvPr>
            <p:ph type="body" idx="1"/>
          </p:nvPr>
        </p:nvSpPr>
        <p:spPr>
          <a:xfrm>
            <a:off x="0" y="5638800"/>
            <a:ext cx="2514600" cy="1219200"/>
          </a:xfrm>
          <a:solidFill>
            <a:schemeClr val="accent1"/>
          </a:solidFill>
        </p:spPr>
        <p:txBody>
          <a:bodyPr/>
          <a:lstStyle/>
          <a:p>
            <a:pPr>
              <a:lnSpc>
                <a:spcPct val="80000"/>
              </a:lnSpc>
              <a:buFont typeface="Wingdings" pitchFamily="2" charset="2"/>
              <a:buNone/>
            </a:pPr>
            <a:r>
              <a:rPr lang="en-US" altLang="el-GR" sz="1000" b="1" u="sng"/>
              <a:t>Water in lakes and rivers</a:t>
            </a:r>
          </a:p>
          <a:p>
            <a:pPr>
              <a:lnSpc>
                <a:spcPct val="80000"/>
              </a:lnSpc>
              <a:buFont typeface="Wingdings" pitchFamily="2" charset="2"/>
              <a:buNone/>
            </a:pPr>
            <a:endParaRPr lang="el-GR" altLang="el-GR" sz="1000" b="1" u="sng"/>
          </a:p>
          <a:p>
            <a:pPr>
              <a:lnSpc>
                <a:spcPct val="80000"/>
              </a:lnSpc>
              <a:buFont typeface="Wingdings" pitchFamily="2" charset="2"/>
              <a:buNone/>
            </a:pPr>
            <a:r>
              <a:rPr lang="en-US" altLang="el-GR" sz="1000" b="1"/>
              <a:t>That one represents fresh water in all the lakes and rivers on the planet. The volume of this sphere is about (93,113 km3). The diameter of this sphere is about (56.2 kilometers).</a:t>
            </a:r>
            <a:endParaRPr lang="el-GR" altLang="el-GR" sz="1000" b="1"/>
          </a:p>
          <a:p>
            <a:pPr>
              <a:lnSpc>
                <a:spcPct val="80000"/>
              </a:lnSpc>
              <a:buFont typeface="Wingdings" pitchFamily="2" charset="2"/>
              <a:buNone/>
            </a:pPr>
            <a:endParaRPr lang="el-GR" altLang="el-GR" sz="1000"/>
          </a:p>
        </p:txBody>
      </p:sp>
      <p:pic>
        <p:nvPicPr>
          <p:cNvPr id="741379" name="Picture 3" descr="Picture of Earth showing if all, liquid fresh, and the water in rivers and lakes were put into sphe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574675"/>
            <a:ext cx="6553200" cy="6283325"/>
          </a:xfrm>
          <a:prstGeom prst="rect">
            <a:avLst/>
          </a:prstGeom>
          <a:noFill/>
          <a:extLst>
            <a:ext uri="{909E8E84-426E-40DD-AFC4-6F175D3DCCD1}">
              <a14:hiddenFill xmlns:a14="http://schemas.microsoft.com/office/drawing/2010/main">
                <a:solidFill>
                  <a:srgbClr val="FFFFFF"/>
                </a:solidFill>
              </a14:hiddenFill>
            </a:ext>
          </a:extLst>
        </p:spPr>
      </p:pic>
      <p:sp>
        <p:nvSpPr>
          <p:cNvPr id="741380" name="Rectangle 4"/>
          <p:cNvSpPr>
            <a:spLocks noChangeArrowheads="1"/>
          </p:cNvSpPr>
          <p:nvPr/>
        </p:nvSpPr>
        <p:spPr bwMode="auto">
          <a:xfrm>
            <a:off x="0" y="44450"/>
            <a:ext cx="2438400" cy="14636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l-GR" sz="1000" b="1">
                <a:latin typeface="Arial" charset="0"/>
                <a:cs typeface="Arial" charset="0"/>
              </a:rPr>
              <a:t>The largest sphere represents all of Earth's water, and its diameter is about 1384Κm- (1,386,000,000 cubic kilometers (km3). The sphere includes all the water in the oceans, ice caps, lakes, and rivers, as well as groundwater, atmospheric water, and even the water in you, your dog, and your tomato plant.</a:t>
            </a:r>
            <a:endParaRPr lang="el-GR" altLang="el-GR" sz="1000" b="1">
              <a:latin typeface="Arial" charset="0"/>
              <a:cs typeface="Arial" charset="0"/>
            </a:endParaRPr>
          </a:p>
        </p:txBody>
      </p:sp>
      <p:sp>
        <p:nvSpPr>
          <p:cNvPr id="741381" name="Rectangle 5"/>
          <p:cNvSpPr>
            <a:spLocks noChangeArrowheads="1"/>
          </p:cNvSpPr>
          <p:nvPr/>
        </p:nvSpPr>
        <p:spPr bwMode="auto">
          <a:xfrm>
            <a:off x="2819400" y="0"/>
            <a:ext cx="449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l-GR" sz="1800" u="sng">
                <a:solidFill>
                  <a:srgbClr val="0000FF"/>
                </a:solidFill>
                <a:effectLst>
                  <a:outerShdw blurRad="38100" dist="38100" dir="2700000" algn="tl">
                    <a:srgbClr val="FFFFFF"/>
                  </a:outerShdw>
                </a:effectLst>
                <a:latin typeface="Arial" charset="0"/>
                <a:cs typeface="Arial" charset="0"/>
              </a:rPr>
              <a:t>How much water is on Earth?</a:t>
            </a:r>
            <a:endParaRPr lang="el-GR" altLang="el-GR" sz="1800" u="sng">
              <a:solidFill>
                <a:srgbClr val="0000FF"/>
              </a:solidFill>
              <a:effectLst>
                <a:outerShdw blurRad="38100" dist="38100" dir="2700000" algn="tl">
                  <a:srgbClr val="FFFFFF"/>
                </a:outerShdw>
              </a:effectLst>
              <a:latin typeface="Arial" charset="0"/>
              <a:cs typeface="Arial" charset="0"/>
            </a:endParaRPr>
          </a:p>
          <a:p>
            <a:pPr algn="ctr"/>
            <a:endParaRPr lang="el-GR" altLang="el-GR" sz="1800">
              <a:latin typeface="Arial" charset="0"/>
              <a:cs typeface="Arial" charset="0"/>
            </a:endParaRPr>
          </a:p>
        </p:txBody>
      </p:sp>
      <p:sp>
        <p:nvSpPr>
          <p:cNvPr id="741383" name="Rectangle 7"/>
          <p:cNvSpPr>
            <a:spLocks noChangeArrowheads="1"/>
          </p:cNvSpPr>
          <p:nvPr/>
        </p:nvSpPr>
        <p:spPr bwMode="auto">
          <a:xfrm>
            <a:off x="0" y="2743200"/>
            <a:ext cx="2590800" cy="1463675"/>
          </a:xfrm>
          <a:prstGeom prst="rect">
            <a:avLst/>
          </a:prstGeom>
          <a:solidFill>
            <a:schemeClr val="accent1">
              <a:alpha val="64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000" b="1" u="sng">
                <a:latin typeface="Arial" charset="0"/>
                <a:cs typeface="Arial" charset="0"/>
              </a:rPr>
              <a:t>Liquid fresh water</a:t>
            </a:r>
          </a:p>
          <a:p>
            <a:r>
              <a:rPr lang="en-US" altLang="el-GR" sz="1000" b="1">
                <a:latin typeface="Arial" charset="0"/>
                <a:cs typeface="Arial" charset="0"/>
              </a:rPr>
              <a:t>The blue sphere represents the world's liquid fresh water (groundwater, lakes, swamp water, and rivers). The volume comes to about (10,633,450 km3), of which </a:t>
            </a:r>
            <a:r>
              <a:rPr lang="en-US" altLang="el-GR" sz="1000" b="1">
                <a:solidFill>
                  <a:srgbClr val="FF0000"/>
                </a:solidFill>
                <a:latin typeface="Arial" charset="0"/>
                <a:cs typeface="Arial" charset="0"/>
              </a:rPr>
              <a:t>99 percent is groundwater</a:t>
            </a:r>
            <a:r>
              <a:rPr lang="en-US" altLang="el-GR" sz="1000" b="1">
                <a:latin typeface="Arial" charset="0"/>
                <a:cs typeface="Arial" charset="0"/>
              </a:rPr>
              <a:t>, much of which is not accessible to humans. The diameter of this sphere is about (272.8 kilometers).</a:t>
            </a:r>
            <a:endParaRPr lang="el-GR" altLang="el-GR" sz="1000" b="1">
              <a:latin typeface="Arial" charset="0"/>
              <a:cs typeface="Arial" charset="0"/>
            </a:endParaRPr>
          </a:p>
        </p:txBody>
      </p:sp>
      <p:sp>
        <p:nvSpPr>
          <p:cNvPr id="741384" name="Line 8"/>
          <p:cNvSpPr>
            <a:spLocks noChangeShapeType="1"/>
          </p:cNvSpPr>
          <p:nvPr/>
        </p:nvSpPr>
        <p:spPr bwMode="auto">
          <a:xfrm>
            <a:off x="2362200" y="1066800"/>
            <a:ext cx="1752600" cy="1219200"/>
          </a:xfrm>
          <a:prstGeom prst="line">
            <a:avLst/>
          </a:prstGeom>
          <a:noFill/>
          <a:ln w="12700">
            <a:solidFill>
              <a:srgbClr val="0000FF"/>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1385" name="Line 9"/>
          <p:cNvSpPr>
            <a:spLocks noChangeShapeType="1"/>
          </p:cNvSpPr>
          <p:nvPr/>
        </p:nvSpPr>
        <p:spPr bwMode="auto">
          <a:xfrm flipV="1">
            <a:off x="2514600" y="2819400"/>
            <a:ext cx="2133600" cy="609600"/>
          </a:xfrm>
          <a:prstGeom prst="line">
            <a:avLst/>
          </a:prstGeom>
          <a:noFill/>
          <a:ln w="28575">
            <a:solidFill>
              <a:srgbClr val="FF00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1386" name="Line 10"/>
          <p:cNvSpPr>
            <a:spLocks noChangeShapeType="1"/>
          </p:cNvSpPr>
          <p:nvPr/>
        </p:nvSpPr>
        <p:spPr bwMode="auto">
          <a:xfrm flipV="1">
            <a:off x="2514600" y="3048000"/>
            <a:ext cx="2209800" cy="2667000"/>
          </a:xfrm>
          <a:prstGeom prst="line">
            <a:avLst/>
          </a:prstGeom>
          <a:noFill/>
          <a:ln w="19050">
            <a:solidFill>
              <a:srgbClr val="00FF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41380"/>
                                        </p:tgtEl>
                                        <p:attrNameLst>
                                          <p:attrName>style.visibility</p:attrName>
                                        </p:attrNameLst>
                                      </p:cBhvr>
                                      <p:to>
                                        <p:strVal val="visible"/>
                                      </p:to>
                                    </p:set>
                                    <p:animEffect transition="in" filter="diamond(in)">
                                      <p:cBhvr>
                                        <p:cTn id="7" dur="2000"/>
                                        <p:tgtEl>
                                          <p:spTgt spid="74138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741384"/>
                                        </p:tgtEl>
                                        <p:attrNameLst>
                                          <p:attrName>style.visibility</p:attrName>
                                        </p:attrNameLst>
                                      </p:cBhvr>
                                      <p:to>
                                        <p:strVal val="visible"/>
                                      </p:to>
                                    </p:set>
                                    <p:animEffect transition="in" filter="diamond(in)">
                                      <p:cBhvr>
                                        <p:cTn id="10" dur="1000"/>
                                        <p:tgtEl>
                                          <p:spTgt spid="74138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741383"/>
                                        </p:tgtEl>
                                        <p:attrNameLst>
                                          <p:attrName>style.visibility</p:attrName>
                                        </p:attrNameLst>
                                      </p:cBhvr>
                                      <p:to>
                                        <p:strVal val="visible"/>
                                      </p:to>
                                    </p:set>
                                    <p:animEffect transition="in" filter="diamond(in)">
                                      <p:cBhvr>
                                        <p:cTn id="15" dur="2000"/>
                                        <p:tgtEl>
                                          <p:spTgt spid="741383"/>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741385"/>
                                        </p:tgtEl>
                                        <p:attrNameLst>
                                          <p:attrName>style.visibility</p:attrName>
                                        </p:attrNameLst>
                                      </p:cBhvr>
                                      <p:to>
                                        <p:strVal val="visible"/>
                                      </p:to>
                                    </p:set>
                                    <p:animEffect transition="in" filter="diamond(in)">
                                      <p:cBhvr>
                                        <p:cTn id="18" dur="1000"/>
                                        <p:tgtEl>
                                          <p:spTgt spid="74138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741386"/>
                                        </p:tgtEl>
                                        <p:attrNameLst>
                                          <p:attrName>style.visibility</p:attrName>
                                        </p:attrNameLst>
                                      </p:cBhvr>
                                      <p:to>
                                        <p:strVal val="visible"/>
                                      </p:to>
                                    </p:set>
                                    <p:animEffect transition="in" filter="diamond(in)">
                                      <p:cBhvr>
                                        <p:cTn id="23" dur="1000"/>
                                        <p:tgtEl>
                                          <p:spTgt spid="741386"/>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741378">
                                            <p:bg/>
                                          </p:spTgt>
                                        </p:tgtEl>
                                        <p:attrNameLst>
                                          <p:attrName>style.visibility</p:attrName>
                                        </p:attrNameLst>
                                      </p:cBhvr>
                                      <p:to>
                                        <p:strVal val="visible"/>
                                      </p:to>
                                    </p:set>
                                    <p:animEffect transition="in" filter="diamond(in)">
                                      <p:cBhvr>
                                        <p:cTn id="26" dur="500"/>
                                        <p:tgtEl>
                                          <p:spTgt spid="741378">
                                            <p:bg/>
                                          </p:spTgt>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741378">
                                            <p:txEl>
                                              <p:pRg st="0" end="0"/>
                                            </p:txEl>
                                          </p:spTgt>
                                        </p:tgtEl>
                                        <p:attrNameLst>
                                          <p:attrName>style.visibility</p:attrName>
                                        </p:attrNameLst>
                                      </p:cBhvr>
                                      <p:to>
                                        <p:strVal val="visible"/>
                                      </p:to>
                                    </p:set>
                                    <p:animEffect transition="in" filter="diamond(in)">
                                      <p:cBhvr>
                                        <p:cTn id="29" dur="500"/>
                                        <p:tgtEl>
                                          <p:spTgt spid="741378">
                                            <p:txEl>
                                              <p:pRg st="0" end="0"/>
                                            </p:txEl>
                                          </p:spTgt>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741378">
                                            <p:txEl>
                                              <p:pRg st="2" end="2"/>
                                            </p:txEl>
                                          </p:spTgt>
                                        </p:tgtEl>
                                        <p:attrNameLst>
                                          <p:attrName>style.visibility</p:attrName>
                                        </p:attrNameLst>
                                      </p:cBhvr>
                                      <p:to>
                                        <p:strVal val="visible"/>
                                      </p:to>
                                    </p:set>
                                    <p:animEffect transition="in" filter="diamond(in)">
                                      <p:cBhvr>
                                        <p:cTn id="32" dur="500"/>
                                        <p:tgtEl>
                                          <p:spTgt spid="7413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378" grpId="0" uiExpand="1" build="p" animBg="1"/>
      <p:bldP spid="741380" grpId="0" animBg="1"/>
      <p:bldP spid="741383" grpId="0" animBg="1"/>
      <p:bldP spid="741384" grpId="0" animBg="1"/>
      <p:bldP spid="741385" grpId="0" animBg="1"/>
      <p:bldP spid="7413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2"/>
          <p:cNvSpPr>
            <a:spLocks noGrp="1" noChangeArrowheads="1"/>
          </p:cNvSpPr>
          <p:nvPr>
            <p:ph type="body" idx="1"/>
          </p:nvPr>
        </p:nvSpPr>
        <p:spPr>
          <a:xfrm>
            <a:off x="328613" y="1941513"/>
            <a:ext cx="3328987" cy="4114800"/>
          </a:xfrm>
        </p:spPr>
        <p:txBody>
          <a:bodyPr/>
          <a:lstStyle/>
          <a:p>
            <a:r>
              <a:rPr lang="en-US" altLang="el-GR" sz="2800" b="1">
                <a:solidFill>
                  <a:srgbClr val="FFFF66"/>
                </a:solidFill>
              </a:rPr>
              <a:t>Aquifer</a:t>
            </a:r>
            <a:r>
              <a:rPr lang="en-US" altLang="el-GR" sz="2800"/>
              <a:t>: Saturated sediment or porous rock that is sufficiently permeable to supply useable amounts of water</a:t>
            </a:r>
          </a:p>
        </p:txBody>
      </p:sp>
      <p:pic>
        <p:nvPicPr>
          <p:cNvPr id="720899" name="Picture 3" descr="11_01a"/>
          <p:cNvPicPr>
            <a:picLocks noChangeAspect="1" noChangeArrowheads="1"/>
          </p:cNvPicPr>
          <p:nvPr/>
        </p:nvPicPr>
        <p:blipFill>
          <a:blip r:embed="rId2">
            <a:extLst>
              <a:ext uri="{28A0092B-C50C-407E-A947-70E740481C1C}">
                <a14:useLocalDpi xmlns:a14="http://schemas.microsoft.com/office/drawing/2010/main" val="0"/>
              </a:ext>
            </a:extLst>
          </a:blip>
          <a:srcRect t="1688"/>
          <a:stretch>
            <a:fillRect/>
          </a:stretch>
        </p:blipFill>
        <p:spPr bwMode="auto">
          <a:xfrm>
            <a:off x="4014788" y="381000"/>
            <a:ext cx="5029200" cy="6096000"/>
          </a:xfrm>
          <a:prstGeom prst="rect">
            <a:avLst/>
          </a:prstGeom>
          <a:noFill/>
          <a:extLst>
            <a:ext uri="{909E8E84-426E-40DD-AFC4-6F175D3DCCD1}">
              <a14:hiddenFill xmlns:a14="http://schemas.microsoft.com/office/drawing/2010/main">
                <a:solidFill>
                  <a:srgbClr val="FFFFFF"/>
                </a:solidFill>
              </a14:hiddenFill>
            </a:ext>
          </a:extLst>
        </p:spPr>
      </p:pic>
      <p:sp>
        <p:nvSpPr>
          <p:cNvPr id="720900" name="Rectangle 4"/>
          <p:cNvSpPr>
            <a:spLocks noGrp="1" noChangeArrowheads="1"/>
          </p:cNvSpPr>
          <p:nvPr>
            <p:ph type="title"/>
          </p:nvPr>
        </p:nvSpPr>
        <p:spPr>
          <a:xfrm>
            <a:off x="228600" y="457200"/>
            <a:ext cx="4648200" cy="762000"/>
          </a:xfrm>
          <a:solidFill>
            <a:srgbClr val="0099CC">
              <a:alpha val="50000"/>
            </a:srgbClr>
          </a:solidFill>
        </p:spPr>
        <p:txBody>
          <a:bodyPr/>
          <a:lstStyle/>
          <a:p>
            <a:r>
              <a:rPr lang="en-US" altLang="el-GR" b="1"/>
              <a:t>The Water Table</a:t>
            </a:r>
          </a:p>
        </p:txBody>
      </p:sp>
      <p:sp>
        <p:nvSpPr>
          <p:cNvPr id="720901" name="Rectangle 5"/>
          <p:cNvSpPr>
            <a:spLocks noChangeArrowheads="1"/>
          </p:cNvSpPr>
          <p:nvPr/>
        </p:nvSpPr>
        <p:spPr bwMode="auto">
          <a:xfrm>
            <a:off x="5734050" y="4560888"/>
            <a:ext cx="193675" cy="773112"/>
          </a:xfrm>
          <a:prstGeom prst="rect">
            <a:avLst/>
          </a:prstGeom>
          <a:solidFill>
            <a:srgbClr val="33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20902" name="Rectangle 6"/>
          <p:cNvSpPr>
            <a:spLocks noChangeArrowheads="1"/>
          </p:cNvSpPr>
          <p:nvPr/>
        </p:nvSpPr>
        <p:spPr bwMode="auto">
          <a:xfrm>
            <a:off x="5734050" y="4473575"/>
            <a:ext cx="193675" cy="873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20903" name="Text Box 7"/>
          <p:cNvSpPr txBox="1">
            <a:spLocks noChangeArrowheads="1"/>
          </p:cNvSpPr>
          <p:nvPr/>
        </p:nvSpPr>
        <p:spPr bwMode="auto">
          <a:xfrm>
            <a:off x="7620000" y="6019800"/>
            <a:ext cx="1401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b="1">
                <a:solidFill>
                  <a:schemeClr val="bg2"/>
                </a:solidFill>
                <a:latin typeface="Arial" charset="0"/>
              </a:rPr>
              <a:t>Fig. 13.3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7" name="Rectangle 3"/>
          <p:cNvSpPr>
            <a:spLocks noGrp="1" noChangeArrowheads="1"/>
          </p:cNvSpPr>
          <p:nvPr>
            <p:ph type="body" idx="1"/>
          </p:nvPr>
        </p:nvSpPr>
        <p:spPr>
          <a:xfrm>
            <a:off x="328613" y="1941513"/>
            <a:ext cx="3328987" cy="4114800"/>
          </a:xfrm>
        </p:spPr>
        <p:txBody>
          <a:bodyPr/>
          <a:lstStyle/>
          <a:p>
            <a:r>
              <a:rPr lang="en-US" altLang="el-GR" sz="2800" b="1">
                <a:solidFill>
                  <a:srgbClr val="FFFF66"/>
                </a:solidFill>
              </a:rPr>
              <a:t>Water table</a:t>
            </a:r>
            <a:r>
              <a:rPr lang="en-US" altLang="el-GR" sz="2800"/>
              <a:t>: the surface separating the </a:t>
            </a:r>
            <a:r>
              <a:rPr lang="en-US" altLang="el-GR" sz="2800">
                <a:solidFill>
                  <a:srgbClr val="FFFF66"/>
                </a:solidFill>
              </a:rPr>
              <a:t>vadose zone </a:t>
            </a:r>
            <a:r>
              <a:rPr lang="en-US" altLang="el-GR" sz="2800"/>
              <a:t>from the</a:t>
            </a:r>
            <a:r>
              <a:rPr lang="en-US" altLang="el-GR" sz="2800">
                <a:solidFill>
                  <a:srgbClr val="FFFF66"/>
                </a:solidFill>
              </a:rPr>
              <a:t> saturated zone</a:t>
            </a:r>
            <a:r>
              <a:rPr lang="en-US" altLang="el-GR" sz="2800"/>
              <a:t>.</a:t>
            </a:r>
          </a:p>
          <a:p>
            <a:r>
              <a:rPr lang="en-US" altLang="el-GR" sz="2800"/>
              <a:t>Measured using water level in well</a:t>
            </a:r>
          </a:p>
        </p:txBody>
      </p:sp>
      <p:pic>
        <p:nvPicPr>
          <p:cNvPr id="671748" name="Picture 4" descr="11_01a"/>
          <p:cNvPicPr>
            <a:picLocks noChangeAspect="1" noChangeArrowheads="1"/>
          </p:cNvPicPr>
          <p:nvPr/>
        </p:nvPicPr>
        <p:blipFill>
          <a:blip r:embed="rId2">
            <a:extLst>
              <a:ext uri="{28A0092B-C50C-407E-A947-70E740481C1C}">
                <a14:useLocalDpi xmlns:a14="http://schemas.microsoft.com/office/drawing/2010/main" val="0"/>
              </a:ext>
            </a:extLst>
          </a:blip>
          <a:srcRect t="1688"/>
          <a:stretch>
            <a:fillRect/>
          </a:stretch>
        </p:blipFill>
        <p:spPr bwMode="auto">
          <a:xfrm>
            <a:off x="4014788" y="381000"/>
            <a:ext cx="5029200" cy="6096000"/>
          </a:xfrm>
          <a:prstGeom prst="rect">
            <a:avLst/>
          </a:prstGeom>
          <a:noFill/>
          <a:extLst>
            <a:ext uri="{909E8E84-426E-40DD-AFC4-6F175D3DCCD1}">
              <a14:hiddenFill xmlns:a14="http://schemas.microsoft.com/office/drawing/2010/main">
                <a:solidFill>
                  <a:srgbClr val="FFFFFF"/>
                </a:solidFill>
              </a14:hiddenFill>
            </a:ext>
          </a:extLst>
        </p:spPr>
      </p:pic>
      <p:sp>
        <p:nvSpPr>
          <p:cNvPr id="671746" name="Rectangle 2"/>
          <p:cNvSpPr>
            <a:spLocks noGrp="1" noChangeArrowheads="1"/>
          </p:cNvSpPr>
          <p:nvPr>
            <p:ph type="title"/>
          </p:nvPr>
        </p:nvSpPr>
        <p:spPr>
          <a:xfrm>
            <a:off x="228600" y="457200"/>
            <a:ext cx="4648200" cy="762000"/>
          </a:xfrm>
          <a:solidFill>
            <a:srgbClr val="0099CC">
              <a:alpha val="50000"/>
            </a:srgbClr>
          </a:solidFill>
        </p:spPr>
        <p:txBody>
          <a:bodyPr/>
          <a:lstStyle/>
          <a:p>
            <a:r>
              <a:rPr lang="en-US" altLang="el-GR" b="1"/>
              <a:t>The Water Table</a:t>
            </a:r>
          </a:p>
        </p:txBody>
      </p:sp>
      <p:sp>
        <p:nvSpPr>
          <p:cNvPr id="671750" name="Rectangle 6"/>
          <p:cNvSpPr>
            <a:spLocks noChangeArrowheads="1"/>
          </p:cNvSpPr>
          <p:nvPr/>
        </p:nvSpPr>
        <p:spPr bwMode="auto">
          <a:xfrm>
            <a:off x="5734050" y="4560888"/>
            <a:ext cx="193675" cy="773112"/>
          </a:xfrm>
          <a:prstGeom prst="rect">
            <a:avLst/>
          </a:prstGeom>
          <a:solidFill>
            <a:srgbClr val="33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71751" name="Rectangle 7"/>
          <p:cNvSpPr>
            <a:spLocks noChangeArrowheads="1"/>
          </p:cNvSpPr>
          <p:nvPr/>
        </p:nvSpPr>
        <p:spPr bwMode="auto">
          <a:xfrm>
            <a:off x="5734050" y="4473575"/>
            <a:ext cx="193675" cy="873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71752" name="Text Box 8"/>
          <p:cNvSpPr txBox="1">
            <a:spLocks noChangeArrowheads="1"/>
          </p:cNvSpPr>
          <p:nvPr/>
        </p:nvSpPr>
        <p:spPr bwMode="auto">
          <a:xfrm>
            <a:off x="7620000" y="6019800"/>
            <a:ext cx="1401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b="1">
                <a:solidFill>
                  <a:schemeClr val="bg2"/>
                </a:solidFill>
                <a:latin typeface="Arial" charset="0"/>
              </a:rPr>
              <a:t>Fig. 13.3</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ChangeArrowheads="1"/>
          </p:cNvSpPr>
          <p:nvPr>
            <p:ph type="body" idx="1"/>
          </p:nvPr>
        </p:nvSpPr>
        <p:spPr>
          <a:xfrm>
            <a:off x="381000" y="1752600"/>
            <a:ext cx="3962400" cy="5105400"/>
          </a:xfrm>
        </p:spPr>
        <p:txBody>
          <a:bodyPr/>
          <a:lstStyle/>
          <a:p>
            <a:r>
              <a:rPr lang="en-US" altLang="el-GR" b="1">
                <a:solidFill>
                  <a:schemeClr val="tx2"/>
                </a:solidFill>
              </a:rPr>
              <a:t>Groundwater recharge:</a:t>
            </a:r>
            <a:r>
              <a:rPr lang="en-US" altLang="el-GR"/>
              <a:t> Infiltration percolating to the water table</a:t>
            </a:r>
          </a:p>
          <a:p>
            <a:pPr lvl="1">
              <a:buFont typeface="Wingdings" pitchFamily="2" charset="2"/>
              <a:buNone/>
            </a:pPr>
            <a:endParaRPr lang="en-US" altLang="el-GR"/>
          </a:p>
        </p:txBody>
      </p:sp>
      <p:pic>
        <p:nvPicPr>
          <p:cNvPr id="719875" name="Picture 3" descr="11_07"/>
          <p:cNvPicPr>
            <a:picLocks noChangeAspect="1" noChangeArrowheads="1"/>
          </p:cNvPicPr>
          <p:nvPr>
            <p:ph idx="4294967295"/>
          </p:nvPr>
        </p:nvPicPr>
        <p:blipFill>
          <a:blip r:embed="rId3">
            <a:extLst>
              <a:ext uri="{28A0092B-C50C-407E-A947-70E740481C1C}">
                <a14:useLocalDpi xmlns:a14="http://schemas.microsoft.com/office/drawing/2010/main" val="0"/>
              </a:ext>
            </a:extLst>
          </a:blip>
          <a:srcRect t="1686"/>
          <a:stretch>
            <a:fillRect/>
          </a:stretch>
        </p:blipFill>
        <p:spPr>
          <a:xfrm>
            <a:off x="4286250" y="457200"/>
            <a:ext cx="4857750" cy="563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9876" name="Rectangle 4"/>
          <p:cNvSpPr>
            <a:spLocks noGrp="1" noChangeArrowheads="1"/>
          </p:cNvSpPr>
          <p:nvPr>
            <p:ph type="title"/>
          </p:nvPr>
        </p:nvSpPr>
        <p:spPr>
          <a:xfrm>
            <a:off x="228600" y="457200"/>
            <a:ext cx="5715000" cy="762000"/>
          </a:xfrm>
          <a:solidFill>
            <a:srgbClr val="0099CC">
              <a:alpha val="50000"/>
            </a:srgbClr>
          </a:solidFill>
        </p:spPr>
        <p:txBody>
          <a:bodyPr/>
          <a:lstStyle/>
          <a:p>
            <a:r>
              <a:rPr lang="en-US" altLang="el-GR"/>
              <a:t>Groundwater Systems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2"/>
          <p:cNvSpPr>
            <a:spLocks noGrp="1" noChangeArrowheads="1"/>
          </p:cNvSpPr>
          <p:nvPr>
            <p:ph type="body" idx="1"/>
          </p:nvPr>
        </p:nvSpPr>
        <p:spPr>
          <a:xfrm>
            <a:off x="381000" y="1752600"/>
            <a:ext cx="3962400" cy="5105400"/>
          </a:xfrm>
        </p:spPr>
        <p:txBody>
          <a:bodyPr/>
          <a:lstStyle/>
          <a:p>
            <a:r>
              <a:rPr lang="en-US" altLang="el-GR" b="1">
                <a:solidFill>
                  <a:schemeClr val="tx2"/>
                </a:solidFill>
              </a:rPr>
              <a:t>Infiltration:</a:t>
            </a:r>
            <a:r>
              <a:rPr lang="en-US" altLang="el-GR"/>
              <a:t> Precipitation soaking into the soil and moving into the subsurface</a:t>
            </a:r>
          </a:p>
          <a:p>
            <a:pPr lvl="1">
              <a:buFont typeface="Wingdings" pitchFamily="2" charset="2"/>
              <a:buNone/>
            </a:pPr>
            <a:endParaRPr lang="en-US" altLang="el-GR"/>
          </a:p>
        </p:txBody>
      </p:sp>
      <p:pic>
        <p:nvPicPr>
          <p:cNvPr id="718851" name="Picture 3" descr="11_07"/>
          <p:cNvPicPr>
            <a:picLocks noChangeAspect="1" noChangeArrowheads="1"/>
          </p:cNvPicPr>
          <p:nvPr>
            <p:ph idx="4294967295"/>
          </p:nvPr>
        </p:nvPicPr>
        <p:blipFill>
          <a:blip r:embed="rId3">
            <a:extLst>
              <a:ext uri="{28A0092B-C50C-407E-A947-70E740481C1C}">
                <a14:useLocalDpi xmlns:a14="http://schemas.microsoft.com/office/drawing/2010/main" val="0"/>
              </a:ext>
            </a:extLst>
          </a:blip>
          <a:srcRect t="1686"/>
          <a:stretch>
            <a:fillRect/>
          </a:stretch>
        </p:blipFill>
        <p:spPr>
          <a:xfrm>
            <a:off x="4286250" y="457200"/>
            <a:ext cx="4857750" cy="563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8852" name="Rectangle 4"/>
          <p:cNvSpPr>
            <a:spLocks noGrp="1" noChangeArrowheads="1"/>
          </p:cNvSpPr>
          <p:nvPr>
            <p:ph type="title"/>
          </p:nvPr>
        </p:nvSpPr>
        <p:spPr>
          <a:xfrm>
            <a:off x="228600" y="457200"/>
            <a:ext cx="5715000" cy="762000"/>
          </a:xfrm>
          <a:solidFill>
            <a:srgbClr val="0099CC">
              <a:alpha val="50000"/>
            </a:srgbClr>
          </a:solidFill>
        </p:spPr>
        <p:txBody>
          <a:bodyPr/>
          <a:lstStyle/>
          <a:p>
            <a:r>
              <a:rPr lang="en-US" altLang="el-GR"/>
              <a:t>Groundwater Systems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801" name="Rectangle 9"/>
          <p:cNvSpPr>
            <a:spLocks noGrp="1" noChangeArrowheads="1"/>
          </p:cNvSpPr>
          <p:nvPr>
            <p:ph type="body" idx="1"/>
          </p:nvPr>
        </p:nvSpPr>
        <p:spPr>
          <a:xfrm>
            <a:off x="381000" y="1752600"/>
            <a:ext cx="3962400" cy="5105400"/>
          </a:xfrm>
        </p:spPr>
        <p:txBody>
          <a:bodyPr/>
          <a:lstStyle/>
          <a:p>
            <a:pPr>
              <a:lnSpc>
                <a:spcPct val="90000"/>
              </a:lnSpc>
            </a:pPr>
            <a:r>
              <a:rPr lang="en-US" altLang="el-GR"/>
              <a:t>Groundwater discharge:</a:t>
            </a:r>
          </a:p>
          <a:p>
            <a:pPr lvl="1">
              <a:lnSpc>
                <a:spcPct val="90000"/>
              </a:lnSpc>
            </a:pPr>
            <a:r>
              <a:rPr lang="en-US" altLang="el-GR"/>
              <a:t>Groundwater leaving the subsurface at</a:t>
            </a:r>
          </a:p>
          <a:p>
            <a:pPr lvl="1">
              <a:lnSpc>
                <a:spcPct val="90000"/>
              </a:lnSpc>
            </a:pPr>
            <a:r>
              <a:rPr lang="en-US" altLang="el-GR"/>
              <a:t>Natural locations including streams springs and wetlands  </a:t>
            </a:r>
          </a:p>
          <a:p>
            <a:pPr lvl="1">
              <a:lnSpc>
                <a:spcPct val="90000"/>
              </a:lnSpc>
            </a:pPr>
            <a:r>
              <a:rPr lang="en-US" altLang="el-GR"/>
              <a:t>Artificial means like pumped wells and drains</a:t>
            </a:r>
          </a:p>
          <a:p>
            <a:pPr lvl="1">
              <a:lnSpc>
                <a:spcPct val="90000"/>
              </a:lnSpc>
              <a:buFont typeface="Wingdings" pitchFamily="2" charset="2"/>
              <a:buNone/>
            </a:pPr>
            <a:endParaRPr lang="en-US" altLang="el-GR"/>
          </a:p>
        </p:txBody>
      </p:sp>
      <p:pic>
        <p:nvPicPr>
          <p:cNvPr id="673800" name="Picture 8" descr="11_07"/>
          <p:cNvPicPr>
            <a:picLocks noChangeAspect="1" noChangeArrowheads="1"/>
          </p:cNvPicPr>
          <p:nvPr>
            <p:ph idx="4294967295"/>
          </p:nvPr>
        </p:nvPicPr>
        <p:blipFill>
          <a:blip r:embed="rId3">
            <a:extLst>
              <a:ext uri="{28A0092B-C50C-407E-A947-70E740481C1C}">
                <a14:useLocalDpi xmlns:a14="http://schemas.microsoft.com/office/drawing/2010/main" val="0"/>
              </a:ext>
            </a:extLst>
          </a:blip>
          <a:srcRect t="1686"/>
          <a:stretch>
            <a:fillRect/>
          </a:stretch>
        </p:blipFill>
        <p:spPr>
          <a:xfrm>
            <a:off x="4286250" y="457200"/>
            <a:ext cx="4857750" cy="563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3797" name="Rectangle 5"/>
          <p:cNvSpPr>
            <a:spLocks noGrp="1" noChangeArrowheads="1"/>
          </p:cNvSpPr>
          <p:nvPr>
            <p:ph type="title"/>
          </p:nvPr>
        </p:nvSpPr>
        <p:spPr>
          <a:xfrm>
            <a:off x="228600" y="457200"/>
            <a:ext cx="5715000" cy="762000"/>
          </a:xfrm>
          <a:solidFill>
            <a:srgbClr val="0099CC">
              <a:alpha val="50000"/>
            </a:srgbClr>
          </a:solidFill>
        </p:spPr>
        <p:txBody>
          <a:bodyPr/>
          <a:lstStyle/>
          <a:p>
            <a:r>
              <a:rPr lang="en-US" altLang="el-GR"/>
              <a:t>Groundwater Systems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Grp="1" noChangeArrowheads="1"/>
          </p:cNvSpPr>
          <p:nvPr>
            <p:ph type="body" idx="1"/>
          </p:nvPr>
        </p:nvSpPr>
        <p:spPr>
          <a:xfrm>
            <a:off x="381000" y="1752600"/>
            <a:ext cx="3962400" cy="5105400"/>
          </a:xfrm>
        </p:spPr>
        <p:txBody>
          <a:bodyPr/>
          <a:lstStyle/>
          <a:p>
            <a:pPr>
              <a:lnSpc>
                <a:spcPct val="90000"/>
              </a:lnSpc>
            </a:pPr>
            <a:r>
              <a:rPr lang="en-US" altLang="el-GR"/>
              <a:t>Precipitation</a:t>
            </a:r>
          </a:p>
          <a:p>
            <a:pPr>
              <a:lnSpc>
                <a:spcPct val="90000"/>
              </a:lnSpc>
            </a:pPr>
            <a:r>
              <a:rPr lang="en-US" altLang="el-GR"/>
              <a:t>Infiltration</a:t>
            </a:r>
          </a:p>
          <a:p>
            <a:pPr>
              <a:lnSpc>
                <a:spcPct val="90000"/>
              </a:lnSpc>
            </a:pPr>
            <a:r>
              <a:rPr lang="en-US" altLang="el-GR"/>
              <a:t>Ground-water recharge</a:t>
            </a:r>
          </a:p>
          <a:p>
            <a:pPr>
              <a:lnSpc>
                <a:spcPct val="90000"/>
              </a:lnSpc>
            </a:pPr>
            <a:r>
              <a:rPr lang="en-US" altLang="el-GR"/>
              <a:t>Ground-water flow</a:t>
            </a:r>
          </a:p>
          <a:p>
            <a:pPr>
              <a:lnSpc>
                <a:spcPct val="90000"/>
              </a:lnSpc>
            </a:pPr>
            <a:r>
              <a:rPr lang="en-US" altLang="el-GR"/>
              <a:t>Ground-water discharge to</a:t>
            </a:r>
          </a:p>
          <a:p>
            <a:pPr lvl="1">
              <a:lnSpc>
                <a:spcPct val="90000"/>
              </a:lnSpc>
            </a:pPr>
            <a:r>
              <a:rPr lang="en-US" altLang="el-GR"/>
              <a:t>Springs  </a:t>
            </a:r>
          </a:p>
          <a:p>
            <a:pPr lvl="1">
              <a:lnSpc>
                <a:spcPct val="90000"/>
              </a:lnSpc>
            </a:pPr>
            <a:r>
              <a:rPr lang="en-US" altLang="el-GR"/>
              <a:t>Streams and </a:t>
            </a:r>
          </a:p>
          <a:p>
            <a:pPr lvl="1">
              <a:lnSpc>
                <a:spcPct val="90000"/>
              </a:lnSpc>
            </a:pPr>
            <a:r>
              <a:rPr lang="en-US" altLang="el-GR"/>
              <a:t>Wells</a:t>
            </a:r>
          </a:p>
          <a:p>
            <a:pPr lvl="1">
              <a:lnSpc>
                <a:spcPct val="90000"/>
              </a:lnSpc>
              <a:buFont typeface="Wingdings" pitchFamily="2" charset="2"/>
              <a:buNone/>
            </a:pPr>
            <a:endParaRPr lang="en-US" altLang="el-GR"/>
          </a:p>
        </p:txBody>
      </p:sp>
      <p:pic>
        <p:nvPicPr>
          <p:cNvPr id="748547" name="Picture 3" descr="11_07"/>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t="1686"/>
          <a:stretch>
            <a:fillRect/>
          </a:stretch>
        </p:blipFill>
        <p:spPr>
          <a:xfrm>
            <a:off x="4286250" y="457200"/>
            <a:ext cx="4857750" cy="563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48548" name="Rectangle 4"/>
          <p:cNvSpPr>
            <a:spLocks noGrp="1" noChangeArrowheads="1"/>
          </p:cNvSpPr>
          <p:nvPr>
            <p:ph type="title"/>
          </p:nvPr>
        </p:nvSpPr>
        <p:spPr>
          <a:xfrm>
            <a:off x="228600" y="457200"/>
            <a:ext cx="5181600" cy="762000"/>
          </a:xfrm>
          <a:solidFill>
            <a:srgbClr val="0099CC">
              <a:alpha val="50000"/>
            </a:srgbClr>
          </a:solidFill>
        </p:spPr>
        <p:txBody>
          <a:bodyPr/>
          <a:lstStyle/>
          <a:p>
            <a:r>
              <a:rPr lang="en-US" altLang="el-GR"/>
              <a:t>Ground-Water Flow</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Artsy">
  <a:themeElements>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fontScheme name="Arts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l-G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l-G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Artsy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rtsy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rtsy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rtsy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rtsy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Designs\Artsy.pot</Template>
  <TotalTime>10054</TotalTime>
  <Words>714</Words>
  <Application>Microsoft Office PowerPoint</Application>
  <PresentationFormat>On-screen Show (4:3)</PresentationFormat>
  <Paragraphs>139</Paragraphs>
  <Slides>22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Times New Roman</vt:lpstr>
      <vt:lpstr>Arial</vt:lpstr>
      <vt:lpstr>Wingdings</vt:lpstr>
      <vt:lpstr>Artsy</vt:lpstr>
      <vt:lpstr>Groundwater The Unseen Part of the Water Cycle</vt:lpstr>
      <vt:lpstr>Most available fresh water is ground water</vt:lpstr>
      <vt:lpstr>PowerPoint Presentation</vt:lpstr>
      <vt:lpstr>The Water Table</vt:lpstr>
      <vt:lpstr>The Water Table</vt:lpstr>
      <vt:lpstr>Groundwater Systems</vt:lpstr>
      <vt:lpstr>Groundwater Systems</vt:lpstr>
      <vt:lpstr>Groundwater Systems</vt:lpstr>
      <vt:lpstr>Ground-Water Flow</vt:lpstr>
      <vt:lpstr>Groundwater Systems</vt:lpstr>
      <vt:lpstr>Groundwater Systems</vt:lpstr>
      <vt:lpstr>Natural Water Table Fluctuations</vt:lpstr>
      <vt:lpstr>Natural Water Table Fluctuations</vt:lpstr>
      <vt:lpstr>Effects of Pumping Wells</vt:lpstr>
      <vt:lpstr>Effects of Pumping Wells</vt:lpstr>
      <vt:lpstr>Confined Aquifers</vt:lpstr>
      <vt:lpstr>Confined Aquifers</vt:lpstr>
      <vt:lpstr>Ground-Water Contamination</vt:lpstr>
      <vt:lpstr>Ground-Water Contamination</vt:lpstr>
      <vt:lpstr>Ground-Water Contamination</vt:lpstr>
      <vt:lpstr>Ground-Water Contamination</vt:lpstr>
      <vt:lpstr>Ground-Water   Contamination</vt:lpstr>
    </vt:vector>
  </TitlesOfParts>
  <Company>The University of Toledo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Martin-Hayden</dc:creator>
  <cp:lastModifiedBy>vasilis</cp:lastModifiedBy>
  <cp:revision>243</cp:revision>
  <dcterms:created xsi:type="dcterms:W3CDTF">2003-01-15T19:25:53Z</dcterms:created>
  <dcterms:modified xsi:type="dcterms:W3CDTF">2014-10-22T11:26:12Z</dcterms:modified>
</cp:coreProperties>
</file>