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80" r:id="rId5"/>
    <p:sldId id="274" r:id="rId6"/>
    <p:sldId id="281" r:id="rId7"/>
    <p:sldId id="279" r:id="rId8"/>
    <p:sldId id="259" r:id="rId9"/>
    <p:sldId id="276" r:id="rId10"/>
    <p:sldId id="260" r:id="rId11"/>
    <p:sldId id="267" r:id="rId12"/>
    <p:sldId id="278" r:id="rId13"/>
    <p:sldId id="270" r:id="rId14"/>
    <p:sldId id="264" r:id="rId15"/>
    <p:sldId id="265" r:id="rId16"/>
    <p:sldId id="266" r:id="rId17"/>
    <p:sldId id="271" r:id="rId18"/>
    <p:sldId id="272" r:id="rId19"/>
    <p:sldId id="273" r:id="rId2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01CF7EE8-021F-4625-974F-62F4A984D583}"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8300C11-C32B-4D93-9862-3A194667316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051596F-1EE7-4592-9AEB-4E80883D611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608A54B5-F6C5-4C96-B2F0-3AEA9F88298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D3FB6AA-476B-4368-A1DE-0B5DEA2D17A1}"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26F4953-56F6-46C1-B92F-CD925C8409C6}"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A27DD492-7D5A-4A92-973E-4A3E77F896B3}"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A5F4E6E5-9DB3-4E35-BE39-3B6D7DB8DB6C}"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2D126E01-EE6C-4FA7-B617-E4184AE2232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DF2299C-F34D-49BC-B869-90E2C6F0B622}"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DB2359CA-5010-41A8-923E-CEAF19557468}"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cs typeface="+mn-cs"/>
              </a:defRPr>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cs typeface="+mn-cs"/>
              </a:defRPr>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0"/>
                <a:cs typeface="+mn-cs"/>
              </a:defRPr>
            </a:lvl1pPr>
          </a:lstStyle>
          <a:p>
            <a:pPr>
              <a:defRPr/>
            </a:pPr>
            <a:fld id="{6CABE629-FBD2-4E31-A604-787CF95EF60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ucn.org/about/work/programmes/gpap_home/gpap_quality/gpap_pacategories/gpap_category4/" TargetMode="External"/><Relationship Id="rId2" Type="http://schemas.openxmlformats.org/officeDocument/2006/relationships/hyperlink" Target="http://www.iucn.org/about/work/programmes/gpap_home/gpap_quality/gpap_pacategories/gpap_pacategory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5800" y="0"/>
            <a:ext cx="7772400" cy="692150"/>
          </a:xfrm>
        </p:spPr>
        <p:txBody>
          <a:bodyPr/>
          <a:lstStyle/>
          <a:p>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en-US" sz="1600" smtClean="0">
              <a:ea typeface="ＭＳ Ｐゴシック" pitchFamily="34" charset="-128"/>
            </a:endParaRPr>
          </a:p>
        </p:txBody>
      </p:sp>
      <p:sp>
        <p:nvSpPr>
          <p:cNvPr id="13314" name="Subtitle 2"/>
          <p:cNvSpPr>
            <a:spLocks noGrp="1"/>
          </p:cNvSpPr>
          <p:nvPr>
            <p:ph type="subTitle" idx="1"/>
          </p:nvPr>
        </p:nvSpPr>
        <p:spPr>
          <a:xfrm>
            <a:off x="611188" y="765175"/>
            <a:ext cx="7921625" cy="5832475"/>
          </a:xfrm>
        </p:spPr>
        <p:txBody>
          <a:bodyPr/>
          <a:lstStyle/>
          <a:p>
            <a:r>
              <a:rPr lang="en-US" sz="4400" b="1" smtClean="0">
                <a:solidFill>
                  <a:srgbClr val="00CC00"/>
                </a:solidFill>
                <a:ea typeface="ＭＳ Ｐゴシック" pitchFamily="34" charset="-128"/>
              </a:rPr>
              <a:t>W</a:t>
            </a:r>
            <a:r>
              <a:rPr lang="tr-TR" sz="4400" b="1" smtClean="0">
                <a:solidFill>
                  <a:srgbClr val="00CC00"/>
                </a:solidFill>
                <a:ea typeface="ＭＳ Ｐゴシック" pitchFamily="34" charset="-128"/>
              </a:rPr>
              <a:t>arning; </a:t>
            </a:r>
          </a:p>
          <a:p>
            <a:r>
              <a:rPr lang="tr-TR" sz="2400" b="1" smtClean="0">
                <a:solidFill>
                  <a:srgbClr val="FF0000"/>
                </a:solidFill>
                <a:ea typeface="ＭＳ Ｐゴシック" pitchFamily="34" charset="-128"/>
              </a:rPr>
              <a:t>I may give you the impression that I am very concreet in my ideas, expressions,suggestions etc. </a:t>
            </a:r>
            <a:r>
              <a:rPr lang="en-US" sz="2400" b="1" smtClean="0">
                <a:solidFill>
                  <a:srgbClr val="FF0000"/>
                </a:solidFill>
                <a:ea typeface="ＭＳ Ｐゴシック" pitchFamily="34" charset="-128"/>
              </a:rPr>
              <a:t>T</a:t>
            </a:r>
            <a:r>
              <a:rPr lang="tr-TR" sz="2400" b="1" smtClean="0">
                <a:solidFill>
                  <a:srgbClr val="FF0000"/>
                </a:solidFill>
                <a:ea typeface="ＭＳ Ｐゴシック" pitchFamily="34" charset="-128"/>
              </a:rPr>
              <a:t>his is not meant at all. </a:t>
            </a:r>
            <a:r>
              <a:rPr lang="en-US" sz="2400" b="1" smtClean="0">
                <a:solidFill>
                  <a:srgbClr val="FF0000"/>
                </a:solidFill>
                <a:ea typeface="ＭＳ Ｐゴシック" pitchFamily="34" charset="-128"/>
              </a:rPr>
              <a:t>T</a:t>
            </a:r>
            <a:r>
              <a:rPr lang="tr-TR" sz="2400" b="1" smtClean="0">
                <a:solidFill>
                  <a:srgbClr val="FF0000"/>
                </a:solidFill>
                <a:ea typeface="ＭＳ Ｐゴシック" pitchFamily="34" charset="-128"/>
              </a:rPr>
              <a:t>hese are only the aspects of thoughts, realities, events or objects seen from my point of view. </a:t>
            </a:r>
            <a:r>
              <a:rPr lang="en-US" sz="2400" b="1" smtClean="0">
                <a:solidFill>
                  <a:srgbClr val="FF0000"/>
                </a:solidFill>
                <a:ea typeface="ＭＳ Ｐゴシック" pitchFamily="34" charset="-128"/>
              </a:rPr>
              <a:t>T</a:t>
            </a:r>
            <a:r>
              <a:rPr lang="tr-TR" sz="2400" b="1" smtClean="0">
                <a:solidFill>
                  <a:srgbClr val="FF0000"/>
                </a:solidFill>
                <a:ea typeface="ＭＳ Ｐゴシック" pitchFamily="34" charset="-128"/>
              </a:rPr>
              <a:t>hey are all open to discussions, questioning, corrections (!), disregarding, etc.</a:t>
            </a:r>
          </a:p>
          <a:p>
            <a:endParaRPr lang="tr-TR" sz="2400" b="1" smtClean="0">
              <a:solidFill>
                <a:srgbClr val="FF0000"/>
              </a:solidFill>
              <a:ea typeface="ＭＳ Ｐゴシック" pitchFamily="34" charset="-128"/>
            </a:endParaRPr>
          </a:p>
          <a:p>
            <a:r>
              <a:rPr lang="en-US" sz="2400" b="1" smtClean="0">
                <a:solidFill>
                  <a:srgbClr val="000090"/>
                </a:solidFill>
                <a:ea typeface="ＭＳ Ｐゴシック" pitchFamily="34" charset="-128"/>
              </a:rPr>
              <a:t>D</a:t>
            </a:r>
            <a:r>
              <a:rPr lang="tr-TR" sz="2400" b="1" smtClean="0">
                <a:solidFill>
                  <a:srgbClr val="000090"/>
                </a:solidFill>
                <a:ea typeface="ＭＳ Ｐゴシック" pitchFamily="34" charset="-128"/>
              </a:rPr>
              <a:t>o not cocentrate on informations, quotations and samples given, but focus on perspectives, point of views tried to be conveyed.</a:t>
            </a:r>
          </a:p>
          <a:p>
            <a:endParaRPr lang="tr-TR" sz="2400" b="1" smtClean="0">
              <a:solidFill>
                <a:srgbClr val="000090"/>
              </a:solidFill>
              <a:ea typeface="ＭＳ Ｐゴシック" pitchFamily="34" charset="-128"/>
            </a:endParaRPr>
          </a:p>
          <a:p>
            <a:r>
              <a:rPr lang="en-US" sz="2400" b="1" smtClean="0">
                <a:solidFill>
                  <a:srgbClr val="FF0000"/>
                </a:solidFill>
                <a:ea typeface="ＭＳ Ｐゴシック" pitchFamily="34" charset="-128"/>
              </a:rPr>
              <a:t>Y</a:t>
            </a:r>
            <a:r>
              <a:rPr lang="tr-TR" sz="2400" b="1" smtClean="0">
                <a:solidFill>
                  <a:srgbClr val="FF0000"/>
                </a:solidFill>
                <a:ea typeface="ＭＳ Ｐゴシック" pitchFamily="34" charset="-128"/>
              </a:rPr>
              <a:t>ou might be confused (!)</a:t>
            </a:r>
            <a:endParaRPr lang="en-US" sz="2400" smtClean="0">
              <a:ea typeface="ＭＳ Ｐゴシック"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457200" y="274638"/>
            <a:ext cx="8229600" cy="561975"/>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p>
        </p:txBody>
      </p:sp>
      <p:sp>
        <p:nvSpPr>
          <p:cNvPr id="22530" name="Rectangle 3"/>
          <p:cNvSpPr>
            <a:spLocks noGrp="1" noChangeArrowheads="1"/>
          </p:cNvSpPr>
          <p:nvPr>
            <p:ph type="body" idx="1"/>
          </p:nvPr>
        </p:nvSpPr>
        <p:spPr>
          <a:xfrm>
            <a:off x="468313" y="765175"/>
            <a:ext cx="8229600" cy="5543550"/>
          </a:xfrm>
        </p:spPr>
        <p:txBody>
          <a:bodyPr/>
          <a:lstStyle/>
          <a:p>
            <a:pPr algn="ctr" eaLnBrk="1" hangingPunct="1">
              <a:buFontTx/>
              <a:buNone/>
            </a:pPr>
            <a:endParaRPr lang="tr-TR" sz="1100" b="1" smtClean="0">
              <a:ea typeface="ＭＳ Ｐゴシック" pitchFamily="34" charset="-128"/>
            </a:endParaRPr>
          </a:p>
          <a:p>
            <a:pPr algn="ctr" eaLnBrk="1" hangingPunct="1">
              <a:buFontTx/>
              <a:buNone/>
            </a:pPr>
            <a:r>
              <a:rPr lang="tr-TR" sz="3600" b="1" smtClean="0">
                <a:solidFill>
                  <a:srgbClr val="00B050"/>
                </a:solidFill>
                <a:ea typeface="ＭＳ Ｐゴシック" pitchFamily="34" charset="-128"/>
              </a:rPr>
              <a:t>WHAT İS ECOLOGY?</a:t>
            </a:r>
          </a:p>
          <a:p>
            <a:pPr algn="ctr" eaLnBrk="1" hangingPunct="1">
              <a:buFontTx/>
              <a:buNone/>
            </a:pPr>
            <a:r>
              <a:rPr lang="tr-TR" sz="3600" b="1" smtClean="0">
                <a:solidFill>
                  <a:srgbClr val="00B050"/>
                </a:solidFill>
                <a:ea typeface="ＭＳ Ｐゴシック" pitchFamily="34" charset="-128"/>
              </a:rPr>
              <a:t>WHAT İS MANAGEMENT?</a:t>
            </a:r>
          </a:p>
          <a:p>
            <a:pPr eaLnBrk="1" hangingPunct="1"/>
            <a:r>
              <a:rPr lang="tr-TR" sz="2400" b="1" smtClean="0">
                <a:solidFill>
                  <a:srgbClr val="00B050"/>
                </a:solidFill>
                <a:ea typeface="ＭＳ Ｐゴシック" pitchFamily="34" charset="-128"/>
              </a:rPr>
              <a:t>İs ecology an independent science? - </a:t>
            </a:r>
            <a:r>
              <a:rPr lang="tr-TR" sz="1600" b="1" smtClean="0">
                <a:solidFill>
                  <a:srgbClr val="FF0000"/>
                </a:solidFill>
                <a:ea typeface="ＭＳ Ｐゴシック" pitchFamily="34" charset="-128"/>
              </a:rPr>
              <a:t>transdisiplinary</a:t>
            </a:r>
            <a:endParaRPr lang="tr-TR" sz="16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How it works?</a:t>
            </a:r>
          </a:p>
          <a:p>
            <a:pPr eaLnBrk="1" hangingPunct="1"/>
            <a:r>
              <a:rPr lang="tr-TR" sz="2400" b="1" smtClean="0">
                <a:solidFill>
                  <a:srgbClr val="00B050"/>
                </a:solidFill>
                <a:ea typeface="ＭＳ Ｐゴシック" pitchFamily="34" charset="-128"/>
              </a:rPr>
              <a:t> eco-centric approach vs antropo-centric approach</a:t>
            </a:r>
          </a:p>
          <a:p>
            <a:pPr eaLnBrk="1" hangingPunct="1"/>
            <a:r>
              <a:rPr lang="en-US" sz="2400" b="1" smtClean="0">
                <a:solidFill>
                  <a:srgbClr val="008000"/>
                </a:solidFill>
                <a:ea typeface="ＭＳ Ｐゴシック" pitchFamily="34" charset="-128"/>
              </a:rPr>
              <a:t>b</a:t>
            </a:r>
            <a:r>
              <a:rPr lang="tr-TR" sz="2400" b="1" smtClean="0">
                <a:solidFill>
                  <a:srgbClr val="008000"/>
                </a:solidFill>
                <a:ea typeface="ＭＳ Ｐゴシック" pitchFamily="34" charset="-128"/>
              </a:rPr>
              <a:t>iological evolution vs cultural evolution </a:t>
            </a:r>
            <a:r>
              <a:rPr lang="tr-TR" sz="1600" b="1" smtClean="0">
                <a:solidFill>
                  <a:srgbClr val="FF0000"/>
                </a:solidFill>
                <a:ea typeface="ＭＳ Ｐゴシック" pitchFamily="34" charset="-128"/>
              </a:rPr>
              <a:t>(freedom, democracy, interdependence)</a:t>
            </a: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 economic ecology / politic ecology : </a:t>
            </a:r>
            <a:r>
              <a:rPr lang="tr-TR" sz="1800" b="1" smtClean="0">
                <a:solidFill>
                  <a:srgbClr val="FF0000"/>
                </a:solidFill>
                <a:ea typeface="ＭＳ Ｐゴシック" pitchFamily="34" charset="-128"/>
              </a:rPr>
              <a:t>ecology of fear</a:t>
            </a: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Management; </a:t>
            </a:r>
            <a:r>
              <a:rPr lang="en-US" sz="1600" b="1" smtClean="0">
                <a:solidFill>
                  <a:srgbClr val="FF6600"/>
                </a:solidFill>
                <a:ea typeface="ＭＳ Ｐゴシック" pitchFamily="34" charset="-128"/>
              </a:rPr>
              <a:t>The organization and </a:t>
            </a:r>
            <a:r>
              <a:rPr lang="tr-TR" sz="1600" b="1" smtClean="0">
                <a:solidFill>
                  <a:srgbClr val="FF6600"/>
                </a:solidFill>
                <a:ea typeface="ＭＳ Ｐゴシック" pitchFamily="34" charset="-128"/>
              </a:rPr>
              <a:t>coordination </a:t>
            </a:r>
            <a:r>
              <a:rPr lang="en-US" sz="1600" b="1" smtClean="0">
                <a:solidFill>
                  <a:srgbClr val="FF6600"/>
                </a:solidFill>
                <a:ea typeface="ＭＳ Ｐゴシック" pitchFamily="34" charset="-128"/>
              </a:rPr>
              <a:t>of the </a:t>
            </a:r>
            <a:r>
              <a:rPr lang="tr-TR" sz="1600" b="1" smtClean="0">
                <a:solidFill>
                  <a:srgbClr val="FF6600"/>
                </a:solidFill>
                <a:ea typeface="ＭＳ Ｐゴシック" pitchFamily="34" charset="-128"/>
              </a:rPr>
              <a:t>activities </a:t>
            </a:r>
            <a:r>
              <a:rPr lang="en-US" sz="1600" b="1" smtClean="0">
                <a:solidFill>
                  <a:srgbClr val="FF6600"/>
                </a:solidFill>
                <a:ea typeface="ＭＳ Ｐゴシック" pitchFamily="34" charset="-128"/>
              </a:rPr>
              <a:t>of a </a:t>
            </a:r>
            <a:r>
              <a:rPr lang="tr-TR" sz="1600" b="1" smtClean="0">
                <a:solidFill>
                  <a:srgbClr val="FF6600"/>
                </a:solidFill>
                <a:ea typeface="ＭＳ Ｐゴシック" pitchFamily="34" charset="-128"/>
              </a:rPr>
              <a:t>business </a:t>
            </a:r>
            <a:r>
              <a:rPr lang="en-US" sz="1600" b="1" smtClean="0">
                <a:solidFill>
                  <a:srgbClr val="FF6600"/>
                </a:solidFill>
                <a:ea typeface="ＭＳ Ｐゴシック" pitchFamily="34" charset="-128"/>
              </a:rPr>
              <a:t>in </a:t>
            </a:r>
            <a:r>
              <a:rPr lang="tr-TR" sz="1600" b="1" smtClean="0">
                <a:solidFill>
                  <a:srgbClr val="FF6600"/>
                </a:solidFill>
                <a:ea typeface="ＭＳ Ｐゴシック" pitchFamily="34" charset="-128"/>
              </a:rPr>
              <a:t>order</a:t>
            </a:r>
            <a:r>
              <a:rPr lang="en-US" sz="1600" b="1" smtClean="0">
                <a:solidFill>
                  <a:srgbClr val="FF6600"/>
                </a:solidFill>
                <a:ea typeface="ＭＳ Ｐゴシック" pitchFamily="34" charset="-128"/>
              </a:rPr>
              <a:t> to </a:t>
            </a:r>
            <a:r>
              <a:rPr lang="tr-TR" sz="1600" b="1" smtClean="0">
                <a:solidFill>
                  <a:srgbClr val="FF6600"/>
                </a:solidFill>
                <a:ea typeface="ＭＳ Ｐゴシック" pitchFamily="34" charset="-128"/>
              </a:rPr>
              <a:t>achieve</a:t>
            </a:r>
            <a:r>
              <a:rPr lang="en-US" sz="1600" b="1" smtClean="0">
                <a:solidFill>
                  <a:srgbClr val="FF6600"/>
                </a:solidFill>
                <a:ea typeface="ＭＳ Ｐゴシック" pitchFamily="34" charset="-128"/>
              </a:rPr>
              <a:t> defined </a:t>
            </a:r>
            <a:r>
              <a:rPr lang="tr-TR" sz="1600" b="1" smtClean="0">
                <a:solidFill>
                  <a:srgbClr val="FF6600"/>
                </a:solidFill>
                <a:ea typeface="ＭＳ Ｐゴシック" pitchFamily="34" charset="-128"/>
              </a:rPr>
              <a:t>objectives</a:t>
            </a:r>
            <a:r>
              <a:rPr lang="en-US" sz="1600" b="1" smtClean="0">
                <a:solidFill>
                  <a:srgbClr val="FF6600"/>
                </a:solidFill>
                <a:ea typeface="ＭＳ Ｐゴシック" pitchFamily="34" charset="-128"/>
              </a:rPr>
              <a:t> </a:t>
            </a:r>
            <a:r>
              <a:rPr lang="en-US" sz="2400" smtClean="0">
                <a:ea typeface="ＭＳ Ｐゴシック" pitchFamily="34" charset="-128"/>
              </a:rPr>
              <a:t/>
            </a:r>
            <a:br>
              <a:rPr lang="en-US" sz="2400" smtClean="0">
                <a:ea typeface="ＭＳ Ｐゴシック" pitchFamily="34" charset="-128"/>
              </a:rPr>
            </a:br>
            <a:r>
              <a:rPr lang="en-US" sz="2400" smtClean="0">
                <a:ea typeface="ＭＳ Ｐゴシック" pitchFamily="34" charset="-128"/>
              </a:rPr>
              <a:t/>
            </a:r>
            <a:br>
              <a:rPr lang="en-US" sz="2400" smtClean="0">
                <a:ea typeface="ＭＳ Ｐゴシック" pitchFamily="34" charset="-128"/>
              </a:rPr>
            </a:br>
            <a:endParaRPr lang="en-US" sz="2400" smtClean="0">
              <a:ea typeface="ＭＳ Ｐゴシック" pitchFamily="34" charset="-128"/>
            </a:endParaRPr>
          </a:p>
          <a:p>
            <a:pPr eaLnBrk="1" hangingPunct="1"/>
            <a:endParaRPr lang="tr-TR" sz="2400" b="1" smtClean="0">
              <a:solidFill>
                <a:srgbClr val="00B050"/>
              </a:solidFill>
              <a:ea typeface="ＭＳ Ｐゴシック" pitchFamily="34" charset="-128"/>
            </a:endParaRPr>
          </a:p>
          <a:p>
            <a:pPr eaLnBrk="1" hangingPunct="1">
              <a:buFontTx/>
              <a:buNone/>
            </a:pPr>
            <a:endParaRPr lang="tr-TR" sz="2400" b="1" smtClean="0">
              <a:ea typeface="ＭＳ Ｐゴシック" pitchFamily="34" charset="-128"/>
            </a:endParaRPr>
          </a:p>
          <a:p>
            <a:pPr eaLnBrk="1" hangingPunct="1">
              <a:buFontTx/>
              <a:buNone/>
            </a:pPr>
            <a:endParaRPr lang="tr-TR" sz="2400" b="1" smtClean="0">
              <a:ea typeface="ＭＳ Ｐゴシック" pitchFamily="34" charset="-128"/>
            </a:endParaRPr>
          </a:p>
          <a:p>
            <a:pPr eaLnBrk="1" hangingPunct="1">
              <a:buFontTx/>
              <a:buNone/>
            </a:pPr>
            <a:endParaRPr lang="tr-TR" sz="2400" b="1" smtClean="0">
              <a:ea typeface="ＭＳ Ｐゴシック" pitchFamily="34" charset="-128"/>
            </a:endParaRPr>
          </a:p>
          <a:p>
            <a:pPr eaLnBrk="1" hangingPunct="1">
              <a:buFontTx/>
              <a:buNone/>
            </a:pPr>
            <a:endParaRPr lang="tr-TR" sz="2400" b="1" smtClean="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274638"/>
            <a:ext cx="8229600" cy="777875"/>
          </a:xfrm>
        </p:spPr>
        <p:txBody>
          <a:bodyPr/>
          <a:lstStyle/>
          <a:p>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en-US" sz="1600" smtClean="0">
              <a:ea typeface="ＭＳ Ｐゴシック" pitchFamily="34" charset="-128"/>
            </a:endParaRPr>
          </a:p>
        </p:txBody>
      </p:sp>
      <p:sp>
        <p:nvSpPr>
          <p:cNvPr id="3" name="Content Placeholder 2"/>
          <p:cNvSpPr>
            <a:spLocks noGrp="1"/>
          </p:cNvSpPr>
          <p:nvPr>
            <p:ph idx="1"/>
          </p:nvPr>
        </p:nvSpPr>
        <p:spPr>
          <a:xfrm>
            <a:off x="611188" y="1412875"/>
            <a:ext cx="7859712" cy="4968875"/>
          </a:xfrm>
        </p:spPr>
        <p:txBody>
          <a:bodyPr/>
          <a:lstStyle/>
          <a:p>
            <a:pPr marL="0" indent="0" algn="ctr">
              <a:buFontTx/>
              <a:buNone/>
              <a:defRPr/>
            </a:pPr>
            <a:endParaRPr lang="en-US" b="1" dirty="0">
              <a:solidFill>
                <a:srgbClr val="008000"/>
              </a:solidFill>
              <a:cs typeface="+mn-cs"/>
            </a:endParaRPr>
          </a:p>
          <a:p>
            <a:pPr marL="0" indent="0" algn="ctr">
              <a:buFontTx/>
              <a:buNone/>
              <a:defRPr/>
            </a:pPr>
            <a:r>
              <a:rPr lang="en-US" b="1" dirty="0" smtClean="0">
                <a:solidFill>
                  <a:srgbClr val="008000"/>
                </a:solidFill>
                <a:cs typeface="+mn-cs"/>
              </a:rPr>
              <a:t>CAUSES OF DEGRADATİON</a:t>
            </a:r>
          </a:p>
          <a:p>
            <a:pPr>
              <a:defRPr/>
            </a:pPr>
            <a:r>
              <a:rPr lang="en-US" b="1" dirty="0" smtClean="0">
                <a:solidFill>
                  <a:srgbClr val="0000FF"/>
                </a:solidFill>
                <a:cs typeface="+mn-cs"/>
              </a:rPr>
              <a:t>Over population –</a:t>
            </a:r>
            <a:r>
              <a:rPr lang="en-US" sz="1600" b="1" dirty="0" smtClean="0">
                <a:solidFill>
                  <a:srgbClr val="FF0000"/>
                </a:solidFill>
                <a:cs typeface="+mn-cs"/>
              </a:rPr>
              <a:t> ECOLOGİCAL ADAPTATİON?</a:t>
            </a:r>
            <a:endParaRPr lang="en-US" b="1" dirty="0" smtClean="0">
              <a:solidFill>
                <a:srgbClr val="0000FF"/>
              </a:solidFill>
              <a:cs typeface="+mn-cs"/>
            </a:endParaRPr>
          </a:p>
          <a:p>
            <a:pPr>
              <a:defRPr/>
            </a:pPr>
            <a:r>
              <a:rPr lang="en-US" b="1" dirty="0" smtClean="0">
                <a:solidFill>
                  <a:srgbClr val="0000FF"/>
                </a:solidFill>
                <a:cs typeface="+mn-cs"/>
              </a:rPr>
              <a:t>Consumerism – </a:t>
            </a:r>
            <a:r>
              <a:rPr lang="en-US" sz="1600" b="1" dirty="0" smtClean="0">
                <a:solidFill>
                  <a:srgbClr val="FF0000"/>
                </a:solidFill>
                <a:cs typeface="+mn-cs"/>
              </a:rPr>
              <a:t>WOLF/SHEEP</a:t>
            </a:r>
            <a:endParaRPr lang="en-US" b="1" dirty="0" smtClean="0">
              <a:solidFill>
                <a:srgbClr val="0000FF"/>
              </a:solidFill>
              <a:cs typeface="+mn-cs"/>
            </a:endParaRPr>
          </a:p>
          <a:p>
            <a:pPr>
              <a:defRPr/>
            </a:pPr>
            <a:r>
              <a:rPr lang="en-US" b="1" dirty="0" smtClean="0">
                <a:solidFill>
                  <a:srgbClr val="0000FF"/>
                </a:solidFill>
                <a:cs typeface="+mn-cs"/>
              </a:rPr>
              <a:t>Economy having improper indicators – </a:t>
            </a:r>
            <a:r>
              <a:rPr lang="en-US" sz="1600" b="1" dirty="0" smtClean="0">
                <a:solidFill>
                  <a:srgbClr val="FF0000"/>
                </a:solidFill>
                <a:cs typeface="+mn-cs"/>
              </a:rPr>
              <a:t>İMPROPER FOR SOME, PROPER FOR OTHERS</a:t>
            </a:r>
          </a:p>
          <a:p>
            <a:pPr>
              <a:defRPr/>
            </a:pPr>
            <a:r>
              <a:rPr lang="en-US" b="1" dirty="0" smtClean="0">
                <a:solidFill>
                  <a:srgbClr val="0000FF"/>
                </a:solidFill>
                <a:cs typeface="+mn-cs"/>
              </a:rPr>
              <a:t>Lack of education &amp; information – </a:t>
            </a:r>
            <a:r>
              <a:rPr lang="en-US" sz="1600" b="1" dirty="0" smtClean="0">
                <a:solidFill>
                  <a:srgbClr val="FF0000"/>
                </a:solidFill>
                <a:cs typeface="+mn-cs"/>
              </a:rPr>
              <a:t>NATURE LEARNS BY MİSTAKES (!), WE LEARN FROM NATURE, NATURAL SELECTİON</a:t>
            </a:r>
            <a:r>
              <a:rPr lang="en-US" sz="1600" b="1" dirty="0" smtClean="0">
                <a:solidFill>
                  <a:srgbClr val="0000FF"/>
                </a:solidFill>
                <a:cs typeface="+mn-cs"/>
              </a:rPr>
              <a:t>,</a:t>
            </a:r>
            <a:endParaRPr lang="en-US" b="1" dirty="0">
              <a:solidFill>
                <a:srgbClr val="0000FF"/>
              </a:solidFill>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115888"/>
            <a:ext cx="8229600" cy="865187"/>
          </a:xfrm>
        </p:spPr>
        <p:txBody>
          <a:bodyPr/>
          <a:lstStyle/>
          <a:p>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en-US" sz="1600" smtClean="0">
              <a:ea typeface="ＭＳ Ｐゴシック" pitchFamily="34" charset="-128"/>
            </a:endParaRPr>
          </a:p>
        </p:txBody>
      </p:sp>
      <p:sp>
        <p:nvSpPr>
          <p:cNvPr id="24578" name="Content Placeholder 2"/>
          <p:cNvSpPr>
            <a:spLocks noGrp="1"/>
          </p:cNvSpPr>
          <p:nvPr>
            <p:ph idx="1"/>
          </p:nvPr>
        </p:nvSpPr>
        <p:spPr>
          <a:xfrm>
            <a:off x="457200" y="908050"/>
            <a:ext cx="8229600" cy="5689600"/>
          </a:xfrm>
        </p:spPr>
        <p:txBody>
          <a:bodyPr/>
          <a:lstStyle/>
          <a:p>
            <a:pPr marL="0" indent="0" algn="ctr">
              <a:buFontTx/>
              <a:buNone/>
            </a:pPr>
            <a:endParaRPr lang="tr-TR" sz="900" b="1" smtClean="0">
              <a:solidFill>
                <a:srgbClr val="008000"/>
              </a:solidFill>
              <a:ea typeface="ＭＳ Ｐゴシック" pitchFamily="34" charset="-128"/>
            </a:endParaRPr>
          </a:p>
          <a:p>
            <a:pPr marL="0" indent="0" algn="ctr">
              <a:buFontTx/>
              <a:buNone/>
            </a:pPr>
            <a:endParaRPr lang="tr-TR" sz="900" b="1" smtClean="0">
              <a:solidFill>
                <a:srgbClr val="008000"/>
              </a:solidFill>
              <a:ea typeface="ＭＳ Ｐゴシック" pitchFamily="34" charset="-128"/>
            </a:endParaRPr>
          </a:p>
          <a:p>
            <a:pPr marL="0" indent="0" algn="ctr">
              <a:buFontTx/>
              <a:buNone/>
            </a:pPr>
            <a:endParaRPr lang="en-US" sz="4400" b="1" smtClean="0">
              <a:solidFill>
                <a:srgbClr val="008000"/>
              </a:solidFill>
              <a:ea typeface="ＭＳ Ｐゴシック" pitchFamily="34" charset="-128"/>
            </a:endParaRPr>
          </a:p>
          <a:p>
            <a:pPr marL="0" indent="0" algn="ctr">
              <a:buFontTx/>
              <a:buNone/>
            </a:pPr>
            <a:r>
              <a:rPr lang="en-US" sz="4400" b="1" smtClean="0">
                <a:solidFill>
                  <a:srgbClr val="008000"/>
                </a:solidFill>
                <a:ea typeface="ＭＳ Ｐゴシック" pitchFamily="34" charset="-128"/>
              </a:rPr>
              <a:t>R</a:t>
            </a:r>
            <a:r>
              <a:rPr lang="tr-TR" sz="4400" b="1" smtClean="0">
                <a:solidFill>
                  <a:srgbClr val="008000"/>
                </a:solidFill>
                <a:ea typeface="ＭＳ Ｐゴシック" pitchFamily="34" charset="-128"/>
              </a:rPr>
              <a:t>ain forest;</a:t>
            </a:r>
          </a:p>
          <a:p>
            <a:pPr marL="0" indent="0" algn="ctr">
              <a:buFontTx/>
              <a:buNone/>
            </a:pPr>
            <a:r>
              <a:rPr lang="en-US" sz="4400" b="1" smtClean="0">
                <a:solidFill>
                  <a:srgbClr val="008000"/>
                </a:solidFill>
                <a:ea typeface="ＭＳ Ｐゴシック" pitchFamily="34" charset="-128"/>
              </a:rPr>
              <a:t>T</a:t>
            </a:r>
            <a:r>
              <a:rPr lang="tr-TR" sz="4400" b="1" smtClean="0">
                <a:solidFill>
                  <a:srgbClr val="008000"/>
                </a:solidFill>
                <a:ea typeface="ＭＳ Ｐゴシック" pitchFamily="34" charset="-128"/>
              </a:rPr>
              <a:t>he lung of planet Earth?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274638"/>
            <a:ext cx="8229600" cy="922337"/>
          </a:xfrm>
        </p:spPr>
        <p:txBody>
          <a:bodyPr/>
          <a:lstStyle/>
          <a:p>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en-US" sz="1600" smtClean="0">
              <a:ea typeface="ＭＳ Ｐゴシック" pitchFamily="34" charset="-128"/>
            </a:endParaRPr>
          </a:p>
        </p:txBody>
      </p:sp>
      <p:sp>
        <p:nvSpPr>
          <p:cNvPr id="25602" name="Content Placeholder 2"/>
          <p:cNvSpPr>
            <a:spLocks noGrp="1"/>
          </p:cNvSpPr>
          <p:nvPr>
            <p:ph idx="1"/>
          </p:nvPr>
        </p:nvSpPr>
        <p:spPr>
          <a:xfrm>
            <a:off x="457200" y="1052513"/>
            <a:ext cx="8229600" cy="5400675"/>
          </a:xfrm>
        </p:spPr>
        <p:txBody>
          <a:bodyPr/>
          <a:lstStyle/>
          <a:p>
            <a:pPr algn="ctr"/>
            <a:r>
              <a:rPr lang="en-US" b="1" smtClean="0">
                <a:solidFill>
                  <a:srgbClr val="008000"/>
                </a:solidFill>
                <a:ea typeface="ＭＳ Ｐゴシック" pitchFamily="34" charset="-128"/>
              </a:rPr>
              <a:t>CHANGE VS STABILITY</a:t>
            </a:r>
          </a:p>
          <a:p>
            <a:pPr algn="ctr"/>
            <a:r>
              <a:rPr lang="en-US" b="1" smtClean="0">
                <a:solidFill>
                  <a:srgbClr val="008000"/>
                </a:solidFill>
                <a:ea typeface="ＭＳ Ｐゴシック" pitchFamily="34" charset="-128"/>
              </a:rPr>
              <a:t>INBALANCE VS BALANCE</a:t>
            </a:r>
          </a:p>
          <a:p>
            <a:pPr algn="ctr"/>
            <a:endParaRPr lang="en-US" sz="1600" b="1" smtClean="0">
              <a:solidFill>
                <a:srgbClr val="008000"/>
              </a:solidFill>
              <a:ea typeface="ＭＳ Ｐゴシック" pitchFamily="34" charset="-128"/>
            </a:endParaRPr>
          </a:p>
          <a:p>
            <a:r>
              <a:rPr lang="en-US" sz="1600" b="1" smtClean="0">
                <a:solidFill>
                  <a:srgbClr val="008000"/>
                </a:solidFill>
                <a:ea typeface="ＭＳ Ｐゴシック" pitchFamily="34" charset="-128"/>
              </a:rPr>
              <a:t>SUCCESSİON, GRAET RİFT VALLEY</a:t>
            </a:r>
          </a:p>
          <a:p>
            <a:r>
              <a:rPr lang="en-US" sz="1600" b="1" smtClean="0">
                <a:solidFill>
                  <a:srgbClr val="008000"/>
                </a:solidFill>
                <a:ea typeface="ＭＳ Ｐゴシック" pitchFamily="34" charset="-128"/>
              </a:rPr>
              <a:t>ASURIAN  CUNIFORM TABLET –  DOOMSDAY MYTOLOGY</a:t>
            </a:r>
          </a:p>
          <a:p>
            <a:r>
              <a:rPr lang="en-US" sz="1600" b="1" smtClean="0">
                <a:solidFill>
                  <a:srgbClr val="008000"/>
                </a:solidFill>
                <a:ea typeface="ＭＳ Ｐゴシック" pitchFamily="34" charset="-128"/>
              </a:rPr>
              <a:t>ROCK CYCLE</a:t>
            </a:r>
          </a:p>
          <a:p>
            <a:r>
              <a:rPr lang="en-US" sz="1600" b="1" smtClean="0">
                <a:solidFill>
                  <a:srgbClr val="008000"/>
                </a:solidFill>
                <a:ea typeface="ＭＳ Ｐゴシック" pitchFamily="34" charset="-128"/>
              </a:rPr>
              <a:t>DDT</a:t>
            </a:r>
          </a:p>
          <a:p>
            <a:r>
              <a:rPr lang="en-US" sz="1600" b="1" smtClean="0">
                <a:solidFill>
                  <a:srgbClr val="008000"/>
                </a:solidFill>
                <a:ea typeface="ＭＳ Ｐゴシック" pitchFamily="34" charset="-128"/>
              </a:rPr>
              <a:t>FORESTS</a:t>
            </a:r>
          </a:p>
          <a:p>
            <a:r>
              <a:rPr lang="en-US" sz="1600" b="1" smtClean="0">
                <a:solidFill>
                  <a:srgbClr val="008000"/>
                </a:solidFill>
                <a:ea typeface="ＭＳ Ｐゴシック" pitchFamily="34" charset="-128"/>
              </a:rPr>
              <a:t>OUR NATURAL HABİTAT; CİTY</a:t>
            </a:r>
          </a:p>
          <a:p>
            <a:r>
              <a:rPr lang="en-US" sz="1600" b="1" smtClean="0">
                <a:solidFill>
                  <a:srgbClr val="008000"/>
                </a:solidFill>
                <a:ea typeface="ＭＳ Ｐゴシック" pitchFamily="34" charset="-128"/>
              </a:rPr>
              <a:t>URBANİZATİON AND GREEN PARKS</a:t>
            </a:r>
          </a:p>
          <a:p>
            <a:r>
              <a:rPr lang="en-US" sz="1600" b="1" smtClean="0">
                <a:solidFill>
                  <a:srgbClr val="008000"/>
                </a:solidFill>
                <a:ea typeface="ＭＳ Ｐゴシック" pitchFamily="34" charset="-128"/>
              </a:rPr>
              <a:t>RAİN FORESTS; THE LUNG OF PLANET EARTH?</a:t>
            </a:r>
          </a:p>
          <a:p>
            <a:r>
              <a:rPr lang="en-US" sz="1600" b="1" smtClean="0">
                <a:solidFill>
                  <a:srgbClr val="008000"/>
                </a:solidFill>
                <a:ea typeface="ＭＳ Ｐゴシック" pitchFamily="34" charset="-128"/>
              </a:rPr>
              <a:t>HUMAN POPULATİON OF 7 BİLLİON </a:t>
            </a:r>
          </a:p>
          <a:p>
            <a:r>
              <a:rPr lang="en-US" sz="1600" b="1" smtClean="0">
                <a:solidFill>
                  <a:srgbClr val="008000"/>
                </a:solidFill>
                <a:ea typeface="ＭＳ Ｐゴシック" pitchFamily="34" charset="-128"/>
              </a:rPr>
              <a:t>CLİMATE CHANGE</a:t>
            </a:r>
          </a:p>
          <a:p>
            <a:r>
              <a:rPr lang="en-US" sz="1600" b="1" smtClean="0">
                <a:solidFill>
                  <a:srgbClr val="008000"/>
                </a:solidFill>
                <a:ea typeface="ＭＳ Ｐゴシック" pitchFamily="34" charset="-128"/>
              </a:rPr>
              <a:t>ENVİRONMENTAL POLLUTİON CAUSED BY ENVİRONMENTAL İNVESTMENTS</a:t>
            </a:r>
          </a:p>
          <a:p>
            <a:r>
              <a:rPr lang="en-US" sz="1600" b="1" smtClean="0">
                <a:solidFill>
                  <a:srgbClr val="008000"/>
                </a:solidFill>
                <a:ea typeface="ＭＳ Ｐゴシック" pitchFamily="34" charset="-128"/>
              </a:rPr>
              <a:t>….. ETC.</a:t>
            </a:r>
          </a:p>
          <a:p>
            <a:endParaRPr lang="en-US" sz="1600" b="1" smtClean="0">
              <a:solidFill>
                <a:srgbClr val="008000"/>
              </a:solidFill>
              <a:ea typeface="ＭＳ Ｐゴシック" pitchFamily="34" charset="-128"/>
            </a:endParaRPr>
          </a:p>
          <a:p>
            <a:endParaRPr lang="en-US" sz="1600" b="1" smtClean="0">
              <a:solidFill>
                <a:srgbClr val="008000"/>
              </a:solidFill>
              <a:ea typeface="ＭＳ Ｐゴシック" pitchFamily="34" charset="-128"/>
            </a:endParaRPr>
          </a:p>
          <a:p>
            <a:endParaRPr lang="en-US" sz="1600" b="1" smtClean="0">
              <a:solidFill>
                <a:srgbClr val="008000"/>
              </a:solidFill>
              <a:ea typeface="ＭＳ Ｐゴシック" pitchFamily="34" charset="-128"/>
            </a:endParaRPr>
          </a:p>
          <a:p>
            <a:endParaRPr lang="en-US" smtClean="0">
              <a:ea typeface="ＭＳ Ｐゴシック"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Başlık"/>
          <p:cNvSpPr>
            <a:spLocks noGrp="1"/>
          </p:cNvSpPr>
          <p:nvPr>
            <p:ph type="title"/>
          </p:nvPr>
        </p:nvSpPr>
        <p:spPr>
          <a:xfrm>
            <a:off x="457200" y="188913"/>
            <a:ext cx="8229600" cy="936625"/>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tr-TR" sz="1600" smtClean="0">
              <a:ea typeface="ＭＳ Ｐゴシック" pitchFamily="34" charset="-128"/>
            </a:endParaRPr>
          </a:p>
        </p:txBody>
      </p:sp>
      <p:sp>
        <p:nvSpPr>
          <p:cNvPr id="26626" name="2 İçerik Yer Tutucusu"/>
          <p:cNvSpPr>
            <a:spLocks noGrp="1"/>
          </p:cNvSpPr>
          <p:nvPr>
            <p:ph idx="1"/>
          </p:nvPr>
        </p:nvSpPr>
        <p:spPr>
          <a:xfrm>
            <a:off x="457200" y="1196975"/>
            <a:ext cx="8229600" cy="4929188"/>
          </a:xfrm>
        </p:spPr>
        <p:txBody>
          <a:bodyPr/>
          <a:lstStyle/>
          <a:p>
            <a:pPr algn="ctr" eaLnBrk="1" hangingPunct="1">
              <a:buFontTx/>
              <a:buNone/>
            </a:pPr>
            <a:r>
              <a:rPr lang="tr-TR" sz="3600" b="1" smtClean="0">
                <a:solidFill>
                  <a:srgbClr val="00B050"/>
                </a:solidFill>
                <a:ea typeface="ＭＳ Ｐゴシック" pitchFamily="34" charset="-128"/>
              </a:rPr>
              <a:t>SYSTEM THİNKİNG</a:t>
            </a:r>
          </a:p>
          <a:p>
            <a:pPr eaLnBrk="1" hangingPunct="1"/>
            <a:r>
              <a:rPr lang="tr-TR" sz="1600" b="1" smtClean="0">
                <a:solidFill>
                  <a:srgbClr val="0070C0"/>
                </a:solidFill>
                <a:ea typeface="ＭＳ Ｐゴシック" pitchFamily="34" charset="-128"/>
              </a:rPr>
              <a:t>Nature teaches that everything in the world is connected to other things </a:t>
            </a:r>
          </a:p>
          <a:p>
            <a:pPr eaLnBrk="1" hangingPunct="1"/>
            <a:r>
              <a:rPr lang="tr-TR" sz="1600" b="1" smtClean="0">
                <a:solidFill>
                  <a:srgbClr val="0070C0"/>
                </a:solidFill>
                <a:ea typeface="ＭＳ Ｐゴシック" pitchFamily="34" charset="-128"/>
              </a:rPr>
              <a:t>"When we try to pick out anything by itself, we find it hitched to everything else in the universe." John Muir </a:t>
            </a:r>
          </a:p>
          <a:p>
            <a:pPr eaLnBrk="1" hangingPunct="1"/>
            <a:r>
              <a:rPr lang="tr-TR" sz="1600" b="1" smtClean="0">
                <a:solidFill>
                  <a:srgbClr val="0070C0"/>
                </a:solidFill>
                <a:ea typeface="ＭＳ Ｐゴシック" pitchFamily="34" charset="-128"/>
              </a:rPr>
              <a:t>A system is a set of interrelated, interconnected elements that make a unified whole. Individual things—like plants, people, schools, watersheds, or economies—are themselves systems and at the same time cannot be fully understood apart from the larger systems in which they exist.</a:t>
            </a:r>
          </a:p>
          <a:p>
            <a:pPr eaLnBrk="1" hangingPunct="1"/>
            <a:r>
              <a:rPr lang="tr-TR" sz="1600" b="1" smtClean="0">
                <a:solidFill>
                  <a:srgbClr val="0070C0"/>
                </a:solidFill>
                <a:ea typeface="ＭＳ Ｐゴシック" pitchFamily="34" charset="-128"/>
              </a:rPr>
              <a:t>Systems thinking is an essential part of schooling for sustainability. A systems approach helps people understand the complexity of the world around them and encourages them to think in terms of relationships, connectedness, and context.</a:t>
            </a:r>
          </a:p>
          <a:p>
            <a:pPr eaLnBrk="1" hangingPunct="1"/>
            <a:r>
              <a:rPr lang="tr-TR" sz="1600" b="1" smtClean="0">
                <a:solidFill>
                  <a:srgbClr val="0070C0"/>
                </a:solidFill>
                <a:ea typeface="ＭＳ Ｐゴシック" pitchFamily="34" charset="-128"/>
              </a:rPr>
              <a:t>SHIFTS IN PERCEPTION</a:t>
            </a:r>
          </a:p>
          <a:p>
            <a:pPr eaLnBrk="1" hangingPunct="1"/>
            <a:r>
              <a:rPr lang="tr-TR" sz="1600" b="1" smtClean="0">
                <a:solidFill>
                  <a:srgbClr val="0070C0"/>
                </a:solidFill>
                <a:ea typeface="ＭＳ Ｐゴシック" pitchFamily="34" charset="-128"/>
              </a:rPr>
              <a:t>Thinking systemically requires several shifts in perception, which lead in turn to different ways to teach, and to different ways to organize institutions and society. These shifts are not either/or alternatives, but rather movements along a continuum</a:t>
            </a:r>
            <a:r>
              <a:rPr lang="tr-TR" sz="1200" smtClean="0">
                <a:ea typeface="ＭＳ Ｐゴシック" pitchFamily="34" charset="-128"/>
              </a:rPr>
              <a:t>:</a:t>
            </a:r>
          </a:p>
          <a:p>
            <a:pPr eaLnBrk="1" hangingPunct="1">
              <a:buFontTx/>
              <a:buNone/>
            </a:pPr>
            <a:endParaRPr lang="tr-TR" sz="1200" b="1" smtClean="0">
              <a:solidFill>
                <a:srgbClr val="00B050"/>
              </a:solidFill>
              <a:ea typeface="ＭＳ Ｐゴシック"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a:xfrm>
            <a:off x="457200" y="188913"/>
            <a:ext cx="8229600" cy="863600"/>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tr-TR" sz="1600" smtClean="0">
              <a:ea typeface="ＭＳ Ｐゴシック" pitchFamily="34" charset="-128"/>
            </a:endParaRPr>
          </a:p>
        </p:txBody>
      </p:sp>
      <p:sp>
        <p:nvSpPr>
          <p:cNvPr id="27650" name="2 İçerik Yer Tutucusu"/>
          <p:cNvSpPr>
            <a:spLocks noGrp="1"/>
          </p:cNvSpPr>
          <p:nvPr>
            <p:ph idx="1"/>
          </p:nvPr>
        </p:nvSpPr>
        <p:spPr>
          <a:xfrm>
            <a:off x="457200" y="981075"/>
            <a:ext cx="8229600" cy="5472113"/>
          </a:xfrm>
        </p:spPr>
        <p:txBody>
          <a:bodyPr/>
          <a:lstStyle/>
          <a:p>
            <a:pPr algn="ctr" eaLnBrk="1" hangingPunct="1">
              <a:buFontTx/>
              <a:buNone/>
            </a:pPr>
            <a:r>
              <a:rPr lang="tr-TR" sz="2800" b="1" smtClean="0">
                <a:solidFill>
                  <a:srgbClr val="00B050"/>
                </a:solidFill>
                <a:ea typeface="ＭＳ Ｐゴシック" pitchFamily="34" charset="-128"/>
              </a:rPr>
              <a:t>KEY CONCEPTS OF SYSTEMS THİNKİNG</a:t>
            </a:r>
          </a:p>
          <a:p>
            <a:pPr eaLnBrk="1" hangingPunct="1"/>
            <a:endParaRPr lang="tr-TR" sz="1600" b="1" smtClean="0">
              <a:solidFill>
                <a:srgbClr val="00B050"/>
              </a:solidFill>
              <a:ea typeface="ＭＳ Ｐゴシック" pitchFamily="34" charset="-128"/>
            </a:endParaRPr>
          </a:p>
          <a:p>
            <a:pPr eaLnBrk="1" hangingPunct="1"/>
            <a:endParaRPr lang="tr-TR" sz="1600" b="1" smtClean="0">
              <a:solidFill>
                <a:srgbClr val="00B050"/>
              </a:solidFill>
              <a:ea typeface="ＭＳ Ｐゴシック" pitchFamily="34" charset="-128"/>
            </a:endParaRPr>
          </a:p>
          <a:p>
            <a:pPr eaLnBrk="1" hangingPunct="1"/>
            <a:r>
              <a:rPr lang="tr-TR" sz="1600" b="1" smtClean="0">
                <a:solidFill>
                  <a:srgbClr val="00B050"/>
                </a:solidFill>
                <a:ea typeface="ＭＳ Ｐゴシック" pitchFamily="34" charset="-128"/>
              </a:rPr>
              <a:t>From parts to the whole </a:t>
            </a:r>
            <a:endParaRPr lang="tr-TR" sz="1600" smtClean="0">
              <a:solidFill>
                <a:srgbClr val="00B050"/>
              </a:solidFill>
              <a:ea typeface="ＭＳ Ｐゴシック" pitchFamily="34" charset="-128"/>
            </a:endParaRPr>
          </a:p>
          <a:p>
            <a:pPr eaLnBrk="1" hangingPunct="1"/>
            <a:r>
              <a:rPr lang="tr-TR" sz="1600" b="1" smtClean="0">
                <a:solidFill>
                  <a:srgbClr val="0070C0"/>
                </a:solidFill>
                <a:ea typeface="ＭＳ Ｐゴシック" pitchFamily="34" charset="-128"/>
              </a:rPr>
              <a:t>Thehe whole is different from the sum of the individual parts. By shifting focus from the parts to the whole, we can better grasp the connections between the different elements. </a:t>
            </a:r>
          </a:p>
          <a:p>
            <a:pPr eaLnBrk="1" hangingPunct="1"/>
            <a:endParaRPr lang="tr-TR" sz="1600" b="1" smtClean="0">
              <a:solidFill>
                <a:srgbClr val="0070C0"/>
              </a:solidFill>
              <a:ea typeface="ＭＳ Ｐゴシック" pitchFamily="34" charset="-128"/>
            </a:endParaRPr>
          </a:p>
          <a:p>
            <a:pPr eaLnBrk="1" hangingPunct="1"/>
            <a:r>
              <a:rPr lang="tr-TR" sz="1600" b="1" smtClean="0">
                <a:solidFill>
                  <a:srgbClr val="00B050"/>
                </a:solidFill>
                <a:ea typeface="ＭＳ Ｐゴシック" pitchFamily="34" charset="-128"/>
              </a:rPr>
              <a:t>From objects to relationships </a:t>
            </a:r>
            <a:endParaRPr lang="tr-TR" sz="1600" smtClean="0">
              <a:solidFill>
                <a:srgbClr val="00B050"/>
              </a:solidFill>
              <a:ea typeface="ＭＳ Ｐゴシック" pitchFamily="34" charset="-128"/>
            </a:endParaRPr>
          </a:p>
          <a:p>
            <a:pPr eaLnBrk="1" hangingPunct="1"/>
            <a:r>
              <a:rPr lang="tr-TR" sz="1600" b="1" smtClean="0">
                <a:solidFill>
                  <a:srgbClr val="0070C0"/>
                </a:solidFill>
                <a:ea typeface="ＭＳ Ｐゴシック" pitchFamily="34" charset="-128"/>
              </a:rPr>
              <a:t>The relationships between individual parts may be more important than the parts. An ecosystem is not just a collection of species, but includes living things interacting with each other and their nonliving environment. In the systems view, the "objects" of study are networks of relationships. </a:t>
            </a:r>
          </a:p>
          <a:p>
            <a:pPr eaLnBrk="1" hangingPunct="1"/>
            <a:endParaRPr lang="tr-TR" sz="1600" b="1" smtClean="0">
              <a:solidFill>
                <a:srgbClr val="0070C0"/>
              </a:solidFill>
              <a:ea typeface="ＭＳ Ｐゴシック" pitchFamily="34" charset="-128"/>
            </a:endParaRPr>
          </a:p>
          <a:p>
            <a:pPr eaLnBrk="1" hangingPunct="1"/>
            <a:r>
              <a:rPr lang="tr-TR" sz="1600" b="1" smtClean="0">
                <a:solidFill>
                  <a:srgbClr val="00B050"/>
                </a:solidFill>
                <a:ea typeface="ＭＳ Ｐゴシック" pitchFamily="34" charset="-128"/>
              </a:rPr>
              <a:t>From objective knowledge to contextual knowledge </a:t>
            </a:r>
            <a:endParaRPr lang="tr-TR" sz="1600" smtClean="0">
              <a:solidFill>
                <a:srgbClr val="00B050"/>
              </a:solidFill>
              <a:ea typeface="ＭＳ Ｐゴシック" pitchFamily="34" charset="-128"/>
            </a:endParaRPr>
          </a:p>
          <a:p>
            <a:pPr eaLnBrk="1" hangingPunct="1"/>
            <a:r>
              <a:rPr lang="tr-TR" sz="1600" b="1" smtClean="0">
                <a:solidFill>
                  <a:srgbClr val="3366FF"/>
                </a:solidFill>
                <a:ea typeface="ＭＳ Ｐゴシック" pitchFamily="34" charset="-128"/>
              </a:rPr>
              <a:t>Shifting focus from the parts to the whole implies shifting from analytical thinking to contextual thinking</a:t>
            </a:r>
            <a:r>
              <a:rPr lang="tr-TR" sz="1600" b="1" smtClean="0">
                <a:solidFill>
                  <a:srgbClr val="0000FF"/>
                </a:solidFill>
                <a:ea typeface="ＭＳ Ｐゴシック" pitchFamily="34" charset="-128"/>
              </a:rPr>
              <a:t>..</a:t>
            </a:r>
          </a:p>
          <a:p>
            <a:pPr eaLnBrk="1" hangingPunct="1"/>
            <a:endParaRPr lang="tr-TR" sz="1600" smtClean="0">
              <a:ea typeface="ＭＳ Ｐゴシック"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a:xfrm>
            <a:off x="457200" y="274638"/>
            <a:ext cx="8229600" cy="561975"/>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br>
              <a:rPr lang="tr-TR" sz="1600" b="1" i="1" smtClean="0">
                <a:solidFill>
                  <a:srgbClr val="0033CC"/>
                </a:solidFill>
                <a:ea typeface="ＭＳ Ｐゴシック" pitchFamily="34" charset="-128"/>
              </a:rPr>
            </a:br>
            <a:endParaRPr lang="tr-TR" sz="1600" smtClean="0">
              <a:ea typeface="ＭＳ Ｐゴシック" pitchFamily="34" charset="-128"/>
            </a:endParaRPr>
          </a:p>
        </p:txBody>
      </p:sp>
      <p:sp>
        <p:nvSpPr>
          <p:cNvPr id="28674" name="2 İçerik Yer Tutucusu"/>
          <p:cNvSpPr>
            <a:spLocks noGrp="1"/>
          </p:cNvSpPr>
          <p:nvPr>
            <p:ph idx="1"/>
          </p:nvPr>
        </p:nvSpPr>
        <p:spPr>
          <a:xfrm>
            <a:off x="457200" y="908050"/>
            <a:ext cx="8229600" cy="5473700"/>
          </a:xfrm>
        </p:spPr>
        <p:txBody>
          <a:bodyPr/>
          <a:lstStyle/>
          <a:p>
            <a:pPr eaLnBrk="1" hangingPunct="1"/>
            <a:r>
              <a:rPr lang="tr-TR" sz="1600" b="1" smtClean="0">
                <a:solidFill>
                  <a:srgbClr val="00B050"/>
                </a:solidFill>
                <a:ea typeface="ＭＳ Ｐゴシック" pitchFamily="34" charset="-128"/>
              </a:rPr>
              <a:t>From quantity to quality </a:t>
            </a:r>
            <a:endParaRPr lang="tr-TR" sz="1600" smtClean="0">
              <a:solidFill>
                <a:srgbClr val="00B050"/>
              </a:solidFill>
              <a:ea typeface="ＭＳ Ｐゴシック" pitchFamily="34" charset="-128"/>
            </a:endParaRPr>
          </a:p>
          <a:p>
            <a:pPr eaLnBrk="1" hangingPunct="1"/>
            <a:r>
              <a:rPr lang="tr-TR" sz="1600" b="1" smtClean="0">
                <a:solidFill>
                  <a:srgbClr val="0070C0"/>
                </a:solidFill>
                <a:ea typeface="ＭＳ Ｐゴシック" pitchFamily="34" charset="-128"/>
              </a:rPr>
              <a:t>Western science has often focused on things that can be measured and quantified. It has sometimes been implied that phenomena that can be measured and quantified are more important—and perhaps even that what cannot be measured and quantified doesn't exist at all. Some aspects of systems, however, like the relationships in a food web, cannot be measured. Rather, they must be mapped. </a:t>
            </a:r>
          </a:p>
          <a:p>
            <a:pPr eaLnBrk="1" hangingPunct="1"/>
            <a:endParaRPr lang="tr-TR" sz="1600" smtClean="0">
              <a:ea typeface="ＭＳ Ｐゴシック" pitchFamily="34" charset="-128"/>
            </a:endParaRPr>
          </a:p>
          <a:p>
            <a:pPr eaLnBrk="1" hangingPunct="1"/>
            <a:r>
              <a:rPr lang="tr-TR" sz="1600" b="1" smtClean="0">
                <a:solidFill>
                  <a:srgbClr val="00B050"/>
                </a:solidFill>
                <a:ea typeface="ＭＳ Ｐゴシック" pitchFamily="34" charset="-128"/>
              </a:rPr>
              <a:t>From structure to process </a:t>
            </a:r>
            <a:endParaRPr lang="tr-TR" sz="1600" smtClean="0">
              <a:solidFill>
                <a:srgbClr val="00B050"/>
              </a:solidFill>
              <a:ea typeface="ＭＳ Ｐゴシック" pitchFamily="34" charset="-128"/>
            </a:endParaRPr>
          </a:p>
          <a:p>
            <a:pPr eaLnBrk="1" hangingPunct="1"/>
            <a:r>
              <a:rPr lang="tr-TR" sz="1600" b="1" smtClean="0">
                <a:solidFill>
                  <a:srgbClr val="0070C0"/>
                </a:solidFill>
                <a:ea typeface="ＭＳ Ｐゴシック" pitchFamily="34" charset="-128"/>
              </a:rPr>
              <a:t>Living systems develop and evolve. Understanding these systems requires a shift in focus from structure to processes such as evolution, renewal, and change.</a:t>
            </a:r>
          </a:p>
          <a:p>
            <a:pPr eaLnBrk="1" hangingPunct="1"/>
            <a:endParaRPr lang="tr-TR" sz="1600" smtClean="0">
              <a:ea typeface="ＭＳ Ｐゴシック" pitchFamily="34" charset="-128"/>
            </a:endParaRPr>
          </a:p>
          <a:p>
            <a:pPr eaLnBrk="1" hangingPunct="1"/>
            <a:r>
              <a:rPr lang="tr-TR" sz="1600" b="1" smtClean="0">
                <a:solidFill>
                  <a:srgbClr val="00B050"/>
                </a:solidFill>
                <a:ea typeface="ＭＳ Ｐゴシック" pitchFamily="34" charset="-128"/>
              </a:rPr>
              <a:t>From contents to patterns </a:t>
            </a:r>
            <a:endParaRPr lang="tr-TR" sz="1600" smtClean="0">
              <a:solidFill>
                <a:srgbClr val="00B050"/>
              </a:solidFill>
              <a:ea typeface="ＭＳ Ｐゴシック" pitchFamily="34" charset="-128"/>
            </a:endParaRPr>
          </a:p>
          <a:p>
            <a:pPr eaLnBrk="1" hangingPunct="1"/>
            <a:r>
              <a:rPr lang="tr-TR" sz="1600" b="1" smtClean="0">
                <a:solidFill>
                  <a:srgbClr val="0070C0"/>
                </a:solidFill>
                <a:ea typeface="ＭＳ Ｐゴシック" pitchFamily="34" charset="-128"/>
              </a:rPr>
              <a:t>Within systems, certain configurations of relationship appear again and again in patterns such as cycles and feedback loops. Understanding how a pattern works in one natural or social system helps us to understand other systems that manifest the same pattern. For instance, understanding how flows of energy affect a natural ecosystem may illuminate how flows of information affect a social system.</a:t>
            </a:r>
          </a:p>
          <a:p>
            <a:pPr eaLnBrk="1" hangingPunct="1"/>
            <a:endParaRPr lang="tr-TR" sz="1600" smtClean="0">
              <a:ea typeface="ＭＳ Ｐゴシック"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395288" y="188913"/>
            <a:ext cx="8229600" cy="863600"/>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p>
        </p:txBody>
      </p:sp>
      <p:sp>
        <p:nvSpPr>
          <p:cNvPr id="29698" name="Rectangle 3"/>
          <p:cNvSpPr>
            <a:spLocks noGrp="1" noChangeArrowheads="1"/>
          </p:cNvSpPr>
          <p:nvPr>
            <p:ph type="body" idx="1"/>
          </p:nvPr>
        </p:nvSpPr>
        <p:spPr>
          <a:xfrm>
            <a:off x="457200" y="1052513"/>
            <a:ext cx="8229600" cy="5472112"/>
          </a:xfrm>
        </p:spPr>
        <p:txBody>
          <a:bodyPr/>
          <a:lstStyle/>
          <a:p>
            <a:pPr eaLnBrk="1" hangingPunct="1"/>
            <a:r>
              <a:rPr lang="en-US" sz="1600" b="1" smtClean="0">
                <a:solidFill>
                  <a:srgbClr val="00B050"/>
                </a:solidFill>
                <a:ea typeface="ＭＳ Ｐゴシック" pitchFamily="34" charset="-128"/>
              </a:rPr>
              <a:t>IUCN Protected Areas Categories System </a:t>
            </a:r>
          </a:p>
          <a:p>
            <a:pPr eaLnBrk="1" hangingPunct="1"/>
            <a:r>
              <a:rPr lang="en-US" sz="1600" smtClean="0">
                <a:solidFill>
                  <a:srgbClr val="0070C0"/>
                </a:solidFill>
                <a:ea typeface="ＭＳ Ｐゴシック" pitchFamily="34" charset="-128"/>
              </a:rPr>
              <a:t>IUCN protected area management categories classify protected areas according to their management objectives. The categories are recognised by international bodies such as the United Nations and by many national governments as the global standard for defining and recording protected areas and as such are increasingly being incorporated into government legislation.</a:t>
            </a:r>
            <a:endParaRPr lang="tr-TR" sz="1600" smtClean="0">
              <a:solidFill>
                <a:srgbClr val="0070C0"/>
              </a:solidFill>
              <a:ea typeface="ＭＳ Ｐゴシック" pitchFamily="34" charset="-128"/>
            </a:endParaRPr>
          </a:p>
          <a:p>
            <a:pPr eaLnBrk="1" hangingPunct="1"/>
            <a:endParaRPr lang="en-US" sz="1600" smtClean="0">
              <a:solidFill>
                <a:srgbClr val="0070C0"/>
              </a:solidFill>
              <a:ea typeface="ＭＳ Ｐゴシック" pitchFamily="34" charset="-128"/>
            </a:endParaRPr>
          </a:p>
          <a:p>
            <a:pPr eaLnBrk="1" hangingPunct="1"/>
            <a:r>
              <a:rPr lang="en-US" sz="1600" b="1" smtClean="0">
                <a:solidFill>
                  <a:srgbClr val="00B050"/>
                </a:solidFill>
                <a:ea typeface="ＭＳ Ｐゴシック" pitchFamily="34" charset="-128"/>
              </a:rPr>
              <a:t>Ia Strict Nature Reserve </a:t>
            </a:r>
            <a:endParaRPr lang="tr-TR" sz="1600" b="1" smtClean="0">
              <a:solidFill>
                <a:srgbClr val="00B050"/>
              </a:solidFill>
              <a:ea typeface="ＭＳ Ｐゴシック" pitchFamily="34" charset="-128"/>
            </a:endParaRPr>
          </a:p>
          <a:p>
            <a:pPr eaLnBrk="1" hangingPunct="1"/>
            <a:r>
              <a:rPr lang="tr-TR" sz="1600" b="1" smtClean="0">
                <a:solidFill>
                  <a:srgbClr val="FF0000"/>
                </a:solidFill>
                <a:ea typeface="ＭＳ Ｐゴシック" pitchFamily="34" charset="-128"/>
              </a:rPr>
              <a:t>S</a:t>
            </a:r>
            <a:r>
              <a:rPr lang="en-US" sz="1600" b="1" smtClean="0">
                <a:solidFill>
                  <a:srgbClr val="FF0000"/>
                </a:solidFill>
                <a:ea typeface="ＭＳ Ｐゴシック" pitchFamily="34" charset="-128"/>
              </a:rPr>
              <a:t>trictly protected areas set aside to protect biodiversity and also possibly geological/geomorphical features, where human visitation, use and impacts are strictly controlled and limited to ensure protection of the conservation values. Such protected areas can serve as indispensable reference areas for scientific research and monitoring</a:t>
            </a:r>
            <a:r>
              <a:rPr lang="tr-TR" sz="1600" smtClean="0">
                <a:solidFill>
                  <a:srgbClr val="FF0000"/>
                </a:solidFill>
                <a:ea typeface="ＭＳ Ｐゴシック" pitchFamily="34" charset="-128"/>
              </a:rPr>
              <a:t>.</a:t>
            </a:r>
          </a:p>
          <a:p>
            <a:pPr eaLnBrk="1" hangingPunct="1"/>
            <a:endParaRPr lang="en-US" sz="1600" smtClean="0">
              <a:ea typeface="ＭＳ Ｐゴシック" pitchFamily="34" charset="-128"/>
            </a:endParaRPr>
          </a:p>
          <a:p>
            <a:pPr eaLnBrk="1" hangingPunct="1"/>
            <a:r>
              <a:rPr lang="en-US" sz="1600" b="1" smtClean="0">
                <a:solidFill>
                  <a:srgbClr val="00B050"/>
                </a:solidFill>
                <a:ea typeface="ＭＳ Ｐゴシック" pitchFamily="34" charset="-128"/>
              </a:rPr>
              <a:t>Ib Wilderness Area </a:t>
            </a:r>
            <a:r>
              <a:rPr lang="en-US" sz="1600" b="1" smtClean="0">
                <a:ea typeface="ＭＳ Ｐゴシック" pitchFamily="34" charset="-128"/>
              </a:rPr>
              <a:t>    </a:t>
            </a:r>
            <a:r>
              <a:rPr lang="en-US" sz="1600" smtClean="0">
                <a:ea typeface="ＭＳ Ｐゴシック" pitchFamily="34" charset="-128"/>
              </a:rPr>
              <a:t>         </a:t>
            </a:r>
          </a:p>
          <a:p>
            <a:pPr eaLnBrk="1" hangingPunct="1"/>
            <a:r>
              <a:rPr lang="en-US" sz="1600" b="1" smtClean="0">
                <a:solidFill>
                  <a:srgbClr val="FF0000"/>
                </a:solidFill>
                <a:ea typeface="ＭＳ Ｐゴシック" pitchFamily="34" charset="-128"/>
              </a:rPr>
              <a:t>protected areas are usually large unmodified or slightly modified areas, retaining their natural character and influence without permanent or significant human habitation, which are protected and managed so as to preserve their natural condition</a:t>
            </a:r>
            <a:r>
              <a:rPr lang="en-US" sz="1600" smtClean="0">
                <a:ea typeface="ＭＳ Ｐゴシック" pitchFamily="34" charset="-128"/>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a:xfrm>
            <a:off x="457200" y="188913"/>
            <a:ext cx="8229600" cy="863600"/>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tr-TR" sz="1600" smtClean="0">
              <a:ea typeface="ＭＳ Ｐゴシック" pitchFamily="34" charset="-128"/>
            </a:endParaRPr>
          </a:p>
        </p:txBody>
      </p:sp>
      <p:sp>
        <p:nvSpPr>
          <p:cNvPr id="30722" name="2 İçerik Yer Tutucusu"/>
          <p:cNvSpPr>
            <a:spLocks noGrp="1"/>
          </p:cNvSpPr>
          <p:nvPr>
            <p:ph idx="1"/>
          </p:nvPr>
        </p:nvSpPr>
        <p:spPr>
          <a:xfrm>
            <a:off x="457200" y="1052513"/>
            <a:ext cx="8229600" cy="5545137"/>
          </a:xfrm>
        </p:spPr>
        <p:txBody>
          <a:bodyPr/>
          <a:lstStyle/>
          <a:p>
            <a:pPr eaLnBrk="1" hangingPunct="1"/>
            <a:r>
              <a:rPr lang="en-US" sz="1600" b="1" smtClean="0">
                <a:solidFill>
                  <a:srgbClr val="00B050"/>
                </a:solidFill>
                <a:ea typeface="ＭＳ Ｐゴシック" pitchFamily="34" charset="-128"/>
              </a:rPr>
              <a:t>II National Park</a:t>
            </a:r>
          </a:p>
          <a:p>
            <a:pPr eaLnBrk="1" hangingPunct="1"/>
            <a:r>
              <a:rPr lang="en-US" sz="1600" b="1" smtClean="0">
                <a:solidFill>
                  <a:srgbClr val="FF0000"/>
                </a:solidFill>
                <a:ea typeface="ＭＳ Ｐゴシック" pitchFamily="34" charset="-128"/>
              </a:rPr>
              <a:t>Category II protected areas are large natural or near natural areas set aside to protect large-scale ecological processes, along with the complement of species and ecosystems characteristic of the area, which also provide a foundation for environmentally and culturally compatible, spiritual, scientific, educational, recreational, and visitor opportunities</a:t>
            </a:r>
            <a:r>
              <a:rPr lang="en-US" sz="1600" smtClean="0">
                <a:ea typeface="ＭＳ Ｐゴシック" pitchFamily="34" charset="-128"/>
              </a:rPr>
              <a:t>.</a:t>
            </a:r>
            <a:endParaRPr lang="tr-TR" sz="1600" smtClean="0">
              <a:ea typeface="ＭＳ Ｐゴシック" pitchFamily="34" charset="-128"/>
            </a:endParaRPr>
          </a:p>
          <a:p>
            <a:pPr eaLnBrk="1" hangingPunct="1"/>
            <a:r>
              <a:rPr lang="en-US" sz="1600" smtClean="0">
                <a:ea typeface="ＭＳ Ｐゴシック" pitchFamily="34" charset="-128"/>
                <a:hlinkClick r:id="rId2"/>
              </a:rPr>
              <a:t> </a:t>
            </a:r>
            <a:endParaRPr lang="en-US" sz="1600" smtClean="0">
              <a:ea typeface="ＭＳ Ｐゴシック" pitchFamily="34" charset="-128"/>
            </a:endParaRPr>
          </a:p>
          <a:p>
            <a:pPr eaLnBrk="1" hangingPunct="1"/>
            <a:r>
              <a:rPr lang="en-US" sz="1600" b="1" smtClean="0">
                <a:solidFill>
                  <a:srgbClr val="00B050"/>
                </a:solidFill>
                <a:ea typeface="ＭＳ Ｐゴシック" pitchFamily="34" charset="-128"/>
              </a:rPr>
              <a:t>III Natural Monument or Feature</a:t>
            </a:r>
            <a:endParaRPr lang="en-US" sz="1600" smtClean="0">
              <a:solidFill>
                <a:srgbClr val="00B050"/>
              </a:solidFill>
              <a:ea typeface="ＭＳ Ｐゴシック" pitchFamily="34" charset="-128"/>
            </a:endParaRPr>
          </a:p>
          <a:p>
            <a:pPr eaLnBrk="1" hangingPunct="1"/>
            <a:r>
              <a:rPr lang="en-US" sz="1600" b="1" smtClean="0">
                <a:solidFill>
                  <a:srgbClr val="FF0000"/>
                </a:solidFill>
                <a:ea typeface="ＭＳ Ｐゴシック" pitchFamily="34" charset="-128"/>
              </a:rPr>
              <a:t>Category III protected areas are set aside to protect a specific natural monument, which can be a landform, sea mount, submarine cavern, geological feature such as a cave or even a living feature such as an ancient grove. They are generally quite small protected areas and often have high visitor value</a:t>
            </a:r>
            <a:r>
              <a:rPr lang="en-US" sz="1600" smtClean="0">
                <a:ea typeface="ＭＳ Ｐゴシック" pitchFamily="34" charset="-128"/>
              </a:rPr>
              <a:t>. </a:t>
            </a:r>
            <a:endParaRPr lang="tr-TR" sz="1600" smtClean="0">
              <a:ea typeface="ＭＳ Ｐゴシック" pitchFamily="34" charset="-128"/>
            </a:endParaRPr>
          </a:p>
          <a:p>
            <a:pPr eaLnBrk="1" hangingPunct="1"/>
            <a:endParaRPr lang="en-US" sz="1600" smtClean="0">
              <a:ea typeface="ＭＳ Ｐゴシック" pitchFamily="34" charset="-128"/>
            </a:endParaRPr>
          </a:p>
          <a:p>
            <a:pPr eaLnBrk="1" hangingPunct="1"/>
            <a:r>
              <a:rPr lang="en-US" sz="1600" b="1" smtClean="0">
                <a:solidFill>
                  <a:srgbClr val="00B050"/>
                </a:solidFill>
                <a:ea typeface="ＭＳ Ｐゴシック" pitchFamily="34" charset="-128"/>
              </a:rPr>
              <a:t>IV Habitat/Species Management Area</a:t>
            </a:r>
            <a:endParaRPr lang="en-US" sz="1600" smtClean="0">
              <a:solidFill>
                <a:srgbClr val="00B050"/>
              </a:solidFill>
              <a:ea typeface="ＭＳ Ｐゴシック" pitchFamily="34" charset="-128"/>
            </a:endParaRPr>
          </a:p>
          <a:p>
            <a:pPr eaLnBrk="1" hangingPunct="1"/>
            <a:r>
              <a:rPr lang="en-US" sz="1600" b="1" smtClean="0">
                <a:solidFill>
                  <a:srgbClr val="FF0000"/>
                </a:solidFill>
                <a:ea typeface="ＭＳ Ｐゴシック" pitchFamily="34" charset="-128"/>
              </a:rPr>
              <a:t>Category IV protected areas aim to protect particular species or habitats and management reflects this priority. Many Category IV protected areas will need regular, active interventions to address the requirements of particular species or</a:t>
            </a:r>
            <a:r>
              <a:rPr lang="tr-TR" sz="1600" b="1" smtClean="0">
                <a:solidFill>
                  <a:srgbClr val="FF0000"/>
                </a:solidFill>
                <a:ea typeface="ＭＳ Ｐゴシック" pitchFamily="34" charset="-128"/>
              </a:rPr>
              <a:t> to </a:t>
            </a:r>
            <a:r>
              <a:rPr lang="en-US" sz="1600" b="1" smtClean="0">
                <a:solidFill>
                  <a:srgbClr val="FF0000"/>
                </a:solidFill>
                <a:ea typeface="ＭＳ Ｐゴシック" pitchFamily="34" charset="-128"/>
              </a:rPr>
              <a:t>maintain habitats, but this is not a requirement of the category.</a:t>
            </a:r>
            <a:r>
              <a:rPr lang="en-US" b="1" smtClean="0">
                <a:solidFill>
                  <a:srgbClr val="FF0000"/>
                </a:solidFill>
                <a:ea typeface="ＭＳ Ｐゴシック" pitchFamily="34" charset="-128"/>
                <a:hlinkClick r:id="rId3"/>
              </a:rPr>
              <a:t> </a:t>
            </a:r>
            <a:endParaRPr lang="en-US" b="1" smtClean="0">
              <a:solidFill>
                <a:srgbClr val="FF0000"/>
              </a:solidFill>
              <a:ea typeface="ＭＳ Ｐゴシック"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Başlık"/>
          <p:cNvSpPr>
            <a:spLocks noGrp="1"/>
          </p:cNvSpPr>
          <p:nvPr>
            <p:ph type="title"/>
          </p:nvPr>
        </p:nvSpPr>
        <p:spPr>
          <a:xfrm>
            <a:off x="457200" y="188913"/>
            <a:ext cx="8229600" cy="936625"/>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tr-TR" sz="1600" smtClean="0">
              <a:ea typeface="ＭＳ Ｐゴシック" pitchFamily="34" charset="-128"/>
            </a:endParaRPr>
          </a:p>
        </p:txBody>
      </p:sp>
      <p:sp>
        <p:nvSpPr>
          <p:cNvPr id="31746" name="2 İçerik Yer Tutucusu"/>
          <p:cNvSpPr>
            <a:spLocks noGrp="1"/>
          </p:cNvSpPr>
          <p:nvPr>
            <p:ph idx="1"/>
          </p:nvPr>
        </p:nvSpPr>
        <p:spPr>
          <a:xfrm>
            <a:off x="457200" y="1125538"/>
            <a:ext cx="8229600" cy="5000625"/>
          </a:xfrm>
        </p:spPr>
        <p:txBody>
          <a:bodyPr/>
          <a:lstStyle/>
          <a:p>
            <a:pPr eaLnBrk="1" hangingPunct="1"/>
            <a:endParaRPr lang="tr-TR" sz="1600" b="1" smtClean="0">
              <a:solidFill>
                <a:srgbClr val="00B050"/>
              </a:solidFill>
              <a:ea typeface="ＭＳ Ｐゴシック" pitchFamily="34" charset="-128"/>
            </a:endParaRPr>
          </a:p>
          <a:p>
            <a:pPr eaLnBrk="1" hangingPunct="1"/>
            <a:endParaRPr lang="tr-TR" sz="1600" b="1" smtClean="0">
              <a:solidFill>
                <a:srgbClr val="00B050"/>
              </a:solidFill>
              <a:ea typeface="ＭＳ Ｐゴシック" pitchFamily="34" charset="-128"/>
            </a:endParaRPr>
          </a:p>
          <a:p>
            <a:pPr eaLnBrk="1" hangingPunct="1"/>
            <a:r>
              <a:rPr lang="en-US" sz="1600" b="1" smtClean="0">
                <a:solidFill>
                  <a:srgbClr val="00B050"/>
                </a:solidFill>
                <a:ea typeface="ＭＳ Ｐゴシック" pitchFamily="34" charset="-128"/>
              </a:rPr>
              <a:t>V Protected Landscape/ Seascape</a:t>
            </a:r>
            <a:endParaRPr lang="en-US" sz="1600" smtClean="0">
              <a:solidFill>
                <a:srgbClr val="00B050"/>
              </a:solidFill>
              <a:ea typeface="ＭＳ Ｐゴシック" pitchFamily="34" charset="-128"/>
            </a:endParaRPr>
          </a:p>
          <a:p>
            <a:pPr eaLnBrk="1" hangingPunct="1"/>
            <a:r>
              <a:rPr lang="en-US" sz="1600" b="1" smtClean="0">
                <a:solidFill>
                  <a:srgbClr val="FF0000"/>
                </a:solidFill>
                <a:ea typeface="ＭＳ Ｐゴシック" pitchFamily="34" charset="-128"/>
              </a:rPr>
              <a:t>A protected area where the interaction of people and nature over time has produced an area of distinct charcter with significant, ecological, biological, cultural and scenic value: and where safeguarding the integrity of this interaction is vital to protecting and sustaining the area and its associated nature conservation and other values.</a:t>
            </a:r>
            <a:endParaRPr lang="tr-TR" sz="1600" b="1" smtClean="0">
              <a:solidFill>
                <a:srgbClr val="FF0000"/>
              </a:solidFill>
              <a:ea typeface="ＭＳ Ｐゴシック" pitchFamily="34" charset="-128"/>
            </a:endParaRPr>
          </a:p>
          <a:p>
            <a:pPr eaLnBrk="1" hangingPunct="1"/>
            <a:endParaRPr lang="en-US" sz="1600" smtClean="0">
              <a:ea typeface="ＭＳ Ｐゴシック" pitchFamily="34" charset="-128"/>
            </a:endParaRPr>
          </a:p>
          <a:p>
            <a:pPr eaLnBrk="1" hangingPunct="1"/>
            <a:r>
              <a:rPr lang="en-US" sz="1600" b="1" smtClean="0">
                <a:solidFill>
                  <a:srgbClr val="00B050"/>
                </a:solidFill>
                <a:ea typeface="ＭＳ Ｐゴシック" pitchFamily="34" charset="-128"/>
              </a:rPr>
              <a:t>VI Protected area with sustainable use of natural resources</a:t>
            </a:r>
            <a:endParaRPr lang="en-US" sz="1600" smtClean="0">
              <a:solidFill>
                <a:srgbClr val="00B050"/>
              </a:solidFill>
              <a:ea typeface="ＭＳ Ｐゴシック" pitchFamily="34" charset="-128"/>
            </a:endParaRPr>
          </a:p>
          <a:p>
            <a:pPr eaLnBrk="1" hangingPunct="1"/>
            <a:r>
              <a:rPr lang="en-US" sz="1600" b="1" smtClean="0">
                <a:solidFill>
                  <a:srgbClr val="FF0000"/>
                </a:solidFill>
                <a:ea typeface="ＭＳ Ｐゴシック" pitchFamily="34" charset="-128"/>
              </a:rPr>
              <a:t>Category VI protected areas conserve ecosystems and habitats together with associated cultural values and traditional natural resource management systems. They are generally large, with most of the area in a natural condition, where a proportion is under sustainable natural resource management and where low-level non-industrial use of natural resources compatible with nature conservation is seen as one of the main aims of the area</a:t>
            </a:r>
          </a:p>
          <a:p>
            <a:pPr eaLnBrk="1" hangingPunct="1"/>
            <a:endParaRPr lang="tr-TR" sz="1600" smtClean="0">
              <a:ea typeface="ＭＳ Ｐゴシック"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Grp="1" noChangeArrowheads="1"/>
          </p:cNvSpPr>
          <p:nvPr>
            <p:ph type="title"/>
          </p:nvPr>
        </p:nvSpPr>
        <p:spPr>
          <a:xfrm>
            <a:off x="468313" y="115888"/>
            <a:ext cx="8229600" cy="576262"/>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p>
        </p:txBody>
      </p:sp>
      <p:sp>
        <p:nvSpPr>
          <p:cNvPr id="14338" name="Rectangle 5"/>
          <p:cNvSpPr>
            <a:spLocks noGrp="1" noChangeArrowheads="1"/>
          </p:cNvSpPr>
          <p:nvPr>
            <p:ph type="body" idx="1"/>
          </p:nvPr>
        </p:nvSpPr>
        <p:spPr>
          <a:xfrm>
            <a:off x="457200" y="981075"/>
            <a:ext cx="8229600" cy="5145088"/>
          </a:xfrm>
        </p:spPr>
        <p:txBody>
          <a:bodyPr/>
          <a:lstStyle/>
          <a:p>
            <a:pPr marL="609600" indent="-609600" algn="ctr" eaLnBrk="1" hangingPunct="1">
              <a:buFontTx/>
              <a:buNone/>
            </a:pPr>
            <a:r>
              <a:rPr lang="tr-TR" b="1" smtClean="0">
                <a:solidFill>
                  <a:srgbClr val="00CC00"/>
                </a:solidFill>
                <a:ea typeface="ＭＳ Ｐゴシック" pitchFamily="34" charset="-128"/>
              </a:rPr>
              <a:t>SCALING</a:t>
            </a:r>
          </a:p>
          <a:p>
            <a:pPr marL="609600" indent="-609600" eaLnBrk="1" hangingPunct="1">
              <a:buFontTx/>
              <a:buNone/>
            </a:pPr>
            <a:r>
              <a:rPr lang="tr-TR" sz="1600" b="1" smtClean="0">
                <a:solidFill>
                  <a:srgbClr val="FF0000"/>
                </a:solidFill>
                <a:ea typeface="ＭＳ Ｐゴシック" pitchFamily="34" charset="-128"/>
              </a:rPr>
              <a:t>.</a:t>
            </a:r>
            <a:endParaRPr lang="tr-TR" sz="2400" b="1" smtClean="0">
              <a:solidFill>
                <a:srgbClr val="00CC00"/>
              </a:solidFill>
              <a:ea typeface="ＭＳ Ｐゴシック" pitchFamily="34" charset="-128"/>
            </a:endParaRPr>
          </a:p>
          <a:p>
            <a:pPr marL="609600" indent="-609600" eaLnBrk="1" hangingPunct="1"/>
            <a:r>
              <a:rPr lang="tr-TR" sz="2400" b="1" smtClean="0">
                <a:solidFill>
                  <a:srgbClr val="00CC00"/>
                </a:solidFill>
                <a:ea typeface="ＭＳ Ｐゴシック" pitchFamily="34" charset="-128"/>
              </a:rPr>
              <a:t>How old am I? </a:t>
            </a:r>
            <a:r>
              <a:rPr lang="tr-TR" sz="1600" b="1" smtClean="0">
                <a:solidFill>
                  <a:srgbClr val="0000FF"/>
                </a:solidFill>
                <a:ea typeface="ＭＳ Ｐゴシック" pitchFamily="34" charset="-128"/>
              </a:rPr>
              <a:t>cyanobacteria</a:t>
            </a:r>
            <a:endParaRPr lang="tr-TR" sz="2400" b="1" smtClean="0">
              <a:solidFill>
                <a:srgbClr val="00CC00"/>
              </a:solidFill>
              <a:ea typeface="ＭＳ Ｐゴシック" pitchFamily="34" charset="-128"/>
            </a:endParaRPr>
          </a:p>
          <a:p>
            <a:pPr marL="609600" indent="-609600" eaLnBrk="1" hangingPunct="1"/>
            <a:r>
              <a:rPr lang="tr-TR" sz="2400" b="1" smtClean="0">
                <a:solidFill>
                  <a:srgbClr val="00CC00"/>
                </a:solidFill>
                <a:ea typeface="ＭＳ Ｐゴシック" pitchFamily="34" charset="-128"/>
              </a:rPr>
              <a:t>How big am I? </a:t>
            </a:r>
            <a:r>
              <a:rPr lang="en-US" sz="1600" b="1" smtClean="0">
                <a:solidFill>
                  <a:srgbClr val="0000FF"/>
                </a:solidFill>
                <a:ea typeface="ＭＳ Ｐゴシック" pitchFamily="34" charset="-128"/>
              </a:rPr>
              <a:t>A</a:t>
            </a:r>
            <a:r>
              <a:rPr lang="tr-TR" sz="1600" b="1" smtClean="0">
                <a:solidFill>
                  <a:srgbClr val="0000FF"/>
                </a:solidFill>
                <a:ea typeface="ＭＳ Ｐゴシック" pitchFamily="34" charset="-128"/>
              </a:rPr>
              <a:t>nt</a:t>
            </a:r>
          </a:p>
          <a:p>
            <a:pPr marL="609600" indent="-609600" eaLnBrk="1" hangingPunct="1"/>
            <a:r>
              <a:rPr lang="en-US" sz="2400" b="1" smtClean="0">
                <a:solidFill>
                  <a:srgbClr val="008000"/>
                </a:solidFill>
                <a:ea typeface="ＭＳ Ｐゴシック" pitchFamily="34" charset="-128"/>
              </a:rPr>
              <a:t>M</a:t>
            </a:r>
            <a:r>
              <a:rPr lang="tr-TR" sz="2400" b="1" smtClean="0">
                <a:solidFill>
                  <a:srgbClr val="008000"/>
                </a:solidFill>
                <a:ea typeface="ＭＳ Ｐゴシック" pitchFamily="34" charset="-128"/>
              </a:rPr>
              <a:t>y origine, </a:t>
            </a:r>
            <a:r>
              <a:rPr lang="tr-TR" sz="1600" b="1" smtClean="0">
                <a:solidFill>
                  <a:srgbClr val="0000FF"/>
                </a:solidFill>
                <a:ea typeface="ＭＳ Ｐゴシック" pitchFamily="34" charset="-128"/>
              </a:rPr>
              <a:t>neolithiic, rural-urban, prey-predator</a:t>
            </a:r>
          </a:p>
          <a:p>
            <a:pPr marL="609600" indent="-609600" eaLnBrk="1" hangingPunct="1"/>
            <a:r>
              <a:rPr lang="tr-TR" sz="2400" b="1" smtClean="0">
                <a:solidFill>
                  <a:srgbClr val="00CC00"/>
                </a:solidFill>
                <a:ea typeface="ＭＳ Ｐゴシック" pitchFamily="34" charset="-128"/>
              </a:rPr>
              <a:t>Where am I? </a:t>
            </a:r>
            <a:r>
              <a:rPr lang="en-US" sz="1600" b="1" smtClean="0">
                <a:solidFill>
                  <a:srgbClr val="0000FF"/>
                </a:solidFill>
                <a:ea typeface="ＭＳ Ｐゴシック" pitchFamily="34" charset="-128"/>
              </a:rPr>
              <a:t>A</a:t>
            </a:r>
            <a:r>
              <a:rPr lang="tr-TR" sz="1600" b="1" smtClean="0">
                <a:solidFill>
                  <a:srgbClr val="0000FF"/>
                </a:solidFill>
                <a:ea typeface="ＭＳ Ｐゴシック" pitchFamily="34" charset="-128"/>
              </a:rPr>
              <a:t>ndromeda, electron, </a:t>
            </a:r>
            <a:r>
              <a:rPr lang="tr-TR" sz="1600" b="1" smtClean="0">
                <a:solidFill>
                  <a:srgbClr val="3366FF"/>
                </a:solidFill>
                <a:ea typeface="ＭＳ Ｐゴシック" pitchFamily="34" charset="-128"/>
              </a:rPr>
              <a:t>Everest -marianna pit</a:t>
            </a:r>
            <a:r>
              <a:rPr lang="tr-TR" sz="1600" b="1" smtClean="0">
                <a:solidFill>
                  <a:srgbClr val="0000FF"/>
                </a:solidFill>
                <a:ea typeface="ＭＳ Ｐゴシック" pitchFamily="34" charset="-128"/>
              </a:rPr>
              <a:t>, spaceship</a:t>
            </a:r>
            <a:endParaRPr lang="tr-TR" sz="2400" b="1" smtClean="0">
              <a:solidFill>
                <a:srgbClr val="00CC00"/>
              </a:solidFill>
              <a:ea typeface="ＭＳ Ｐゴシック" pitchFamily="34" charset="-128"/>
            </a:endParaRPr>
          </a:p>
          <a:p>
            <a:pPr marL="609600" indent="-609600" eaLnBrk="1" hangingPunct="1"/>
            <a:r>
              <a:rPr lang="tr-TR" sz="2400" b="1" smtClean="0">
                <a:solidFill>
                  <a:srgbClr val="00CC00"/>
                </a:solidFill>
                <a:ea typeface="ＭＳ Ｐゴシック" pitchFamily="34" charset="-128"/>
              </a:rPr>
              <a:t>My senses, </a:t>
            </a:r>
            <a:r>
              <a:rPr lang="tr-TR" sz="1600" b="1" smtClean="0">
                <a:solidFill>
                  <a:srgbClr val="0000FF"/>
                </a:solidFill>
                <a:ea typeface="ＭＳ Ｐゴシック" pitchFamily="34" charset="-128"/>
              </a:rPr>
              <a:t>Inuit (eskimo), bird songs, tick</a:t>
            </a:r>
            <a:endParaRPr lang="tr-TR" sz="2400" b="1" smtClean="0">
              <a:solidFill>
                <a:srgbClr val="00CC00"/>
              </a:solidFill>
              <a:ea typeface="ＭＳ Ｐゴシック" pitchFamily="34" charset="-128"/>
            </a:endParaRPr>
          </a:p>
          <a:p>
            <a:pPr marL="609600" indent="-609600" eaLnBrk="1" hangingPunct="1"/>
            <a:r>
              <a:rPr lang="tr-TR" sz="2400" b="1" smtClean="0">
                <a:solidFill>
                  <a:srgbClr val="00CC00"/>
                </a:solidFill>
                <a:ea typeface="ＭＳ Ｐゴシック" pitchFamily="34" charset="-128"/>
              </a:rPr>
              <a:t>Am I blind?</a:t>
            </a:r>
            <a:r>
              <a:rPr lang="tr-TR" sz="1600" b="1" smtClean="0">
                <a:solidFill>
                  <a:srgbClr val="0000FF"/>
                </a:solidFill>
                <a:ea typeface="ＭＳ Ｐゴシック" pitchFamily="34" charset="-128"/>
              </a:rPr>
              <a:t> Fredric Gugenheim gregory</a:t>
            </a:r>
          </a:p>
          <a:p>
            <a:pPr marL="609600" indent="-609600" eaLnBrk="1" hangingPunct="1"/>
            <a:r>
              <a:rPr lang="tr-TR" sz="2400" b="1" smtClean="0">
                <a:solidFill>
                  <a:srgbClr val="00CC00"/>
                </a:solidFill>
                <a:ea typeface="ＭＳ Ｐゴシック" pitchFamily="34" charset="-128"/>
              </a:rPr>
              <a:t>Am I different? </a:t>
            </a:r>
            <a:r>
              <a:rPr lang="en-US" sz="1600" b="1" smtClean="0">
                <a:solidFill>
                  <a:srgbClr val="0000FF"/>
                </a:solidFill>
                <a:ea typeface="ＭＳ Ｐゴシック" pitchFamily="34" charset="-128"/>
              </a:rPr>
              <a:t>B</a:t>
            </a:r>
            <a:r>
              <a:rPr lang="tr-TR" sz="1600" b="1" smtClean="0">
                <a:solidFill>
                  <a:srgbClr val="0000FF"/>
                </a:solidFill>
                <a:ea typeface="ＭＳ Ｐゴシック" pitchFamily="34" charset="-128"/>
              </a:rPr>
              <a:t>rain, technology</a:t>
            </a:r>
            <a:endParaRPr lang="tr-TR" sz="2400" b="1" smtClean="0">
              <a:solidFill>
                <a:srgbClr val="00CC00"/>
              </a:solidFill>
              <a:ea typeface="ＭＳ Ｐゴシック" pitchFamily="34" charset="-128"/>
            </a:endParaRPr>
          </a:p>
          <a:p>
            <a:pPr marL="609600" indent="-609600" eaLnBrk="1" hangingPunct="1"/>
            <a:r>
              <a:rPr lang="en-US" sz="2400" b="1" smtClean="0">
                <a:solidFill>
                  <a:srgbClr val="00CC00"/>
                </a:solidFill>
                <a:ea typeface="ＭＳ Ｐゴシック" pitchFamily="34" charset="-128"/>
              </a:rPr>
              <a:t>W</a:t>
            </a:r>
            <a:r>
              <a:rPr lang="tr-TR" sz="2400" b="1" smtClean="0">
                <a:solidFill>
                  <a:srgbClr val="00CC00"/>
                </a:solidFill>
                <a:ea typeface="ＭＳ Ｐゴシック" pitchFamily="34" charset="-128"/>
              </a:rPr>
              <a:t>hat  Am I doing as a scientist? </a:t>
            </a:r>
            <a:r>
              <a:rPr lang="en-US" sz="1600" b="1" smtClean="0">
                <a:solidFill>
                  <a:srgbClr val="0000FF"/>
                </a:solidFill>
                <a:ea typeface="ＭＳ Ｐゴシック" pitchFamily="34" charset="-128"/>
              </a:rPr>
              <a:t>W</a:t>
            </a:r>
            <a:r>
              <a:rPr lang="tr-TR" sz="1600" b="1" smtClean="0">
                <a:solidFill>
                  <a:srgbClr val="0000FF"/>
                </a:solidFill>
                <a:ea typeface="ＭＳ Ｐゴシック" pitchFamily="34" charset="-128"/>
              </a:rPr>
              <a:t>ill it rain today?</a:t>
            </a:r>
          </a:p>
          <a:p>
            <a:pPr marL="609600" indent="-609600" eaLnBrk="1" hangingPunct="1"/>
            <a:r>
              <a:rPr lang="tr-TR" sz="2400" b="1" smtClean="0">
                <a:solidFill>
                  <a:srgbClr val="00CC00"/>
                </a:solidFill>
                <a:ea typeface="ＭＳ Ｐゴシック" pitchFamily="34" charset="-128"/>
              </a:rPr>
              <a:t>…?</a:t>
            </a:r>
          </a:p>
          <a:p>
            <a:pPr marL="609600" indent="-609600" eaLnBrk="1" hangingPunct="1"/>
            <a:endParaRPr lang="tr-TR" b="1" smtClean="0">
              <a:solidFill>
                <a:srgbClr val="00CC00"/>
              </a:solidFill>
              <a:ea typeface="ＭＳ Ｐゴシック"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457200" y="274638"/>
            <a:ext cx="8229600" cy="561975"/>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p>
        </p:txBody>
      </p:sp>
      <p:sp>
        <p:nvSpPr>
          <p:cNvPr id="14338" name="Rectangle 3"/>
          <p:cNvSpPr>
            <a:spLocks noGrp="1" noChangeArrowheads="1"/>
          </p:cNvSpPr>
          <p:nvPr>
            <p:ph type="body" idx="1"/>
          </p:nvPr>
        </p:nvSpPr>
        <p:spPr>
          <a:xfrm>
            <a:off x="457200" y="1125538"/>
            <a:ext cx="8229600" cy="5399087"/>
          </a:xfrm>
        </p:spPr>
        <p:txBody>
          <a:bodyPr/>
          <a:lstStyle/>
          <a:p>
            <a:pPr algn="ctr" eaLnBrk="1" hangingPunct="1">
              <a:buFontTx/>
              <a:buNone/>
              <a:defRPr/>
            </a:pPr>
            <a:r>
              <a:rPr lang="tr-TR" sz="3600" b="1" dirty="0">
                <a:solidFill>
                  <a:srgbClr val="00B050"/>
                </a:solidFill>
              </a:rPr>
              <a:t>CONCEPTS</a:t>
            </a:r>
          </a:p>
          <a:p>
            <a:pPr eaLnBrk="1" hangingPunct="1">
              <a:defRPr/>
            </a:pPr>
            <a:r>
              <a:rPr lang="tr-TR" sz="2400" b="1" dirty="0" err="1">
                <a:solidFill>
                  <a:srgbClr val="00B050"/>
                </a:solidFill>
              </a:rPr>
              <a:t>Globalisation</a:t>
            </a:r>
            <a:r>
              <a:rPr lang="tr-TR" sz="2400" b="1" dirty="0">
                <a:solidFill>
                  <a:srgbClr val="00B050"/>
                </a:solidFill>
              </a:rPr>
              <a:t> </a:t>
            </a:r>
            <a:r>
              <a:rPr lang="en-US" sz="2400" b="1" dirty="0">
                <a:solidFill>
                  <a:srgbClr val="00B050"/>
                </a:solidFill>
              </a:rPr>
              <a:t>–</a:t>
            </a:r>
            <a:r>
              <a:rPr lang="tr-TR" sz="2400" b="1" dirty="0">
                <a:solidFill>
                  <a:srgbClr val="00B050"/>
                </a:solidFill>
              </a:rPr>
              <a:t> </a:t>
            </a:r>
            <a:r>
              <a:rPr lang="tr-TR" sz="1600" b="1" dirty="0" err="1">
                <a:solidFill>
                  <a:srgbClr val="FF0000"/>
                </a:solidFill>
              </a:rPr>
              <a:t>holistik</a:t>
            </a:r>
            <a:r>
              <a:rPr lang="tr-TR" sz="1600" b="1" dirty="0">
                <a:solidFill>
                  <a:srgbClr val="FF0000"/>
                </a:solidFill>
              </a:rPr>
              <a:t>, </a:t>
            </a:r>
            <a:r>
              <a:rPr lang="tr-TR" sz="1600" b="1" dirty="0" err="1">
                <a:solidFill>
                  <a:srgbClr val="FF0000"/>
                </a:solidFill>
              </a:rPr>
              <a:t>systemic</a:t>
            </a:r>
            <a:r>
              <a:rPr lang="tr-TR" sz="1600" b="1" dirty="0">
                <a:solidFill>
                  <a:srgbClr val="FF0000"/>
                </a:solidFill>
              </a:rPr>
              <a:t> </a:t>
            </a:r>
            <a:r>
              <a:rPr lang="tr-TR" sz="1600" b="1" dirty="0" err="1">
                <a:solidFill>
                  <a:srgbClr val="FF0000"/>
                </a:solidFill>
              </a:rPr>
              <a:t>thinking</a:t>
            </a:r>
            <a:endParaRPr lang="tr-TR" sz="2400" b="1" dirty="0">
              <a:solidFill>
                <a:srgbClr val="00B050"/>
              </a:solidFill>
            </a:endParaRPr>
          </a:p>
          <a:p>
            <a:pPr eaLnBrk="1" hangingPunct="1">
              <a:defRPr/>
            </a:pPr>
            <a:r>
              <a:rPr lang="tr-TR" sz="2400" b="1" dirty="0" err="1">
                <a:solidFill>
                  <a:srgbClr val="00B050"/>
                </a:solidFill>
              </a:rPr>
              <a:t>Sustainability</a:t>
            </a:r>
            <a:r>
              <a:rPr lang="tr-TR" sz="2400" b="1" dirty="0">
                <a:solidFill>
                  <a:srgbClr val="00B050"/>
                </a:solidFill>
              </a:rPr>
              <a:t> </a:t>
            </a:r>
            <a:r>
              <a:rPr lang="en-US" sz="2400" b="1" dirty="0">
                <a:solidFill>
                  <a:srgbClr val="00B050"/>
                </a:solidFill>
              </a:rPr>
              <a:t>–</a:t>
            </a:r>
            <a:r>
              <a:rPr lang="tr-TR" sz="2400" b="1" dirty="0">
                <a:solidFill>
                  <a:srgbClr val="00B050"/>
                </a:solidFill>
              </a:rPr>
              <a:t> </a:t>
            </a:r>
            <a:r>
              <a:rPr lang="tr-TR" sz="1600" b="1" dirty="0" err="1" smtClean="0">
                <a:solidFill>
                  <a:srgbClr val="FF0000"/>
                </a:solidFill>
              </a:rPr>
              <a:t>ecologic</a:t>
            </a:r>
            <a:r>
              <a:rPr lang="tr-TR" sz="1600" b="1" dirty="0" err="1">
                <a:solidFill>
                  <a:srgbClr val="FF0000"/>
                </a:solidFill>
              </a:rPr>
              <a:t>-</a:t>
            </a:r>
            <a:r>
              <a:rPr lang="tr-TR" sz="1600" b="1" dirty="0" err="1" smtClean="0">
                <a:solidFill>
                  <a:srgbClr val="FF0000"/>
                </a:solidFill>
              </a:rPr>
              <a:t>economic</a:t>
            </a:r>
            <a:r>
              <a:rPr lang="tr-TR" sz="1600" b="1" dirty="0" err="1">
                <a:solidFill>
                  <a:srgbClr val="FF0000"/>
                </a:solidFill>
              </a:rPr>
              <a:t>-</a:t>
            </a:r>
            <a:r>
              <a:rPr lang="tr-TR" sz="1600" b="1" dirty="0" err="1" smtClean="0">
                <a:solidFill>
                  <a:srgbClr val="FF0000"/>
                </a:solidFill>
              </a:rPr>
              <a:t>cultural</a:t>
            </a:r>
            <a:r>
              <a:rPr lang="tr-TR" sz="1600" b="1" dirty="0">
                <a:solidFill>
                  <a:srgbClr val="FF0000"/>
                </a:solidFill>
              </a:rPr>
              <a:t>, </a:t>
            </a:r>
            <a:r>
              <a:rPr lang="tr-TR" sz="1600" b="1" dirty="0" err="1">
                <a:solidFill>
                  <a:srgbClr val="FF0000"/>
                </a:solidFill>
              </a:rPr>
              <a:t>resources</a:t>
            </a:r>
            <a:r>
              <a:rPr lang="tr-TR" sz="1600" b="1" dirty="0" smtClean="0">
                <a:solidFill>
                  <a:srgbClr val="FF0000"/>
                </a:solidFill>
              </a:rPr>
              <a:t>, </a:t>
            </a:r>
            <a:r>
              <a:rPr lang="tr-TR" sz="1600" b="1" dirty="0" err="1" smtClean="0">
                <a:solidFill>
                  <a:srgbClr val="FF0000"/>
                </a:solidFill>
              </a:rPr>
              <a:t>generatios</a:t>
            </a:r>
            <a:r>
              <a:rPr lang="tr-TR" sz="1600" b="1" dirty="0" smtClean="0">
                <a:solidFill>
                  <a:srgbClr val="FF0000"/>
                </a:solidFill>
              </a:rPr>
              <a:t> </a:t>
            </a:r>
            <a:r>
              <a:rPr lang="tr-TR" sz="1600" b="1" dirty="0" err="1" smtClean="0">
                <a:solidFill>
                  <a:srgbClr val="FF0000"/>
                </a:solidFill>
              </a:rPr>
              <a:t>ahead</a:t>
            </a:r>
            <a:endParaRPr lang="tr-TR" sz="2400" b="1" dirty="0">
              <a:solidFill>
                <a:srgbClr val="FF0000"/>
              </a:solidFill>
            </a:endParaRPr>
          </a:p>
          <a:p>
            <a:pPr eaLnBrk="1" hangingPunct="1">
              <a:defRPr/>
            </a:pPr>
            <a:r>
              <a:rPr lang="tr-TR" sz="2400" b="1" dirty="0" err="1">
                <a:solidFill>
                  <a:srgbClr val="00B050"/>
                </a:solidFill>
              </a:rPr>
              <a:t>Participation</a:t>
            </a:r>
            <a:r>
              <a:rPr lang="tr-TR" sz="2400" b="1" dirty="0">
                <a:solidFill>
                  <a:srgbClr val="00B050"/>
                </a:solidFill>
              </a:rPr>
              <a:t> </a:t>
            </a:r>
            <a:r>
              <a:rPr lang="en-US" sz="2400" b="1" dirty="0">
                <a:solidFill>
                  <a:srgbClr val="00B050"/>
                </a:solidFill>
              </a:rPr>
              <a:t>–</a:t>
            </a:r>
            <a:r>
              <a:rPr lang="tr-TR" sz="2400" b="1" dirty="0">
                <a:solidFill>
                  <a:srgbClr val="00B050"/>
                </a:solidFill>
              </a:rPr>
              <a:t> </a:t>
            </a:r>
            <a:r>
              <a:rPr lang="tr-TR" sz="1600" b="1" dirty="0" smtClean="0">
                <a:solidFill>
                  <a:srgbClr val="FF0000"/>
                </a:solidFill>
              </a:rPr>
              <a:t>Earth </a:t>
            </a:r>
            <a:r>
              <a:rPr lang="tr-TR" sz="1600" b="1" dirty="0" err="1" smtClean="0">
                <a:solidFill>
                  <a:srgbClr val="FF0000"/>
                </a:solidFill>
              </a:rPr>
              <a:t>Day</a:t>
            </a:r>
            <a:r>
              <a:rPr lang="tr-TR" sz="1600" b="1" dirty="0" smtClean="0">
                <a:solidFill>
                  <a:srgbClr val="FF0000"/>
                </a:solidFill>
              </a:rPr>
              <a:t>, </a:t>
            </a:r>
            <a:r>
              <a:rPr lang="tr-TR" sz="1600" b="1" dirty="0" err="1" smtClean="0">
                <a:solidFill>
                  <a:srgbClr val="FF0000"/>
                </a:solidFill>
              </a:rPr>
              <a:t>locals</a:t>
            </a:r>
            <a:r>
              <a:rPr lang="tr-TR" sz="1600" b="1" dirty="0" smtClean="0">
                <a:solidFill>
                  <a:srgbClr val="FF0000"/>
                </a:solidFill>
              </a:rPr>
              <a:t>, </a:t>
            </a:r>
            <a:r>
              <a:rPr lang="tr-TR" sz="1600" b="1" dirty="0" err="1" smtClean="0">
                <a:solidFill>
                  <a:srgbClr val="FF0000"/>
                </a:solidFill>
              </a:rPr>
              <a:t>from</a:t>
            </a:r>
            <a:r>
              <a:rPr lang="tr-TR" sz="1600" b="1" dirty="0" smtClean="0">
                <a:solidFill>
                  <a:srgbClr val="FF0000"/>
                </a:solidFill>
              </a:rPr>
              <a:t> </a:t>
            </a:r>
            <a:r>
              <a:rPr lang="tr-TR" sz="1600" b="1" dirty="0" err="1" smtClean="0">
                <a:solidFill>
                  <a:srgbClr val="FF0000"/>
                </a:solidFill>
              </a:rPr>
              <a:t>closest</a:t>
            </a:r>
            <a:r>
              <a:rPr lang="tr-TR" sz="1600" b="1" dirty="0" smtClean="0">
                <a:solidFill>
                  <a:srgbClr val="FF0000"/>
                </a:solidFill>
              </a:rPr>
              <a:t> </a:t>
            </a:r>
            <a:r>
              <a:rPr lang="tr-TR" sz="1600" b="1" dirty="0" err="1" smtClean="0">
                <a:solidFill>
                  <a:srgbClr val="FF0000"/>
                </a:solidFill>
              </a:rPr>
              <a:t>to</a:t>
            </a:r>
            <a:r>
              <a:rPr lang="tr-TR" sz="1600" b="1" dirty="0" smtClean="0">
                <a:solidFill>
                  <a:srgbClr val="FF0000"/>
                </a:solidFill>
              </a:rPr>
              <a:t> </a:t>
            </a:r>
            <a:r>
              <a:rPr lang="tr-TR" sz="1600" b="1" dirty="0" err="1" smtClean="0">
                <a:solidFill>
                  <a:srgbClr val="FF0000"/>
                </a:solidFill>
              </a:rPr>
              <a:t>farest</a:t>
            </a:r>
            <a:r>
              <a:rPr lang="tr-TR" sz="1600" b="1" dirty="0" smtClean="0">
                <a:solidFill>
                  <a:srgbClr val="FF0000"/>
                </a:solidFill>
              </a:rPr>
              <a:t>. </a:t>
            </a:r>
            <a:r>
              <a:rPr lang="tr-TR" sz="2400" b="1" dirty="0" smtClean="0">
                <a:solidFill>
                  <a:srgbClr val="FF0000"/>
                </a:solidFill>
              </a:rPr>
              <a:t>1970</a:t>
            </a:r>
            <a:r>
              <a:rPr lang="tr-TR" sz="2400" b="1" dirty="0" smtClean="0">
                <a:solidFill>
                  <a:srgbClr val="00B050"/>
                </a:solidFill>
              </a:rPr>
              <a:t>  </a:t>
            </a:r>
          </a:p>
          <a:p>
            <a:pPr eaLnBrk="1" hangingPunct="1">
              <a:defRPr/>
            </a:pPr>
            <a:r>
              <a:rPr lang="en-US" sz="2400" b="1" dirty="0" smtClean="0">
                <a:solidFill>
                  <a:schemeClr val="accent2">
                    <a:lumMod val="60000"/>
                    <a:lumOff val="40000"/>
                  </a:schemeClr>
                </a:solidFill>
              </a:rPr>
              <a:t>T</a:t>
            </a:r>
            <a:r>
              <a:rPr lang="tr-TR" sz="2400" b="1" dirty="0" smtClean="0">
                <a:solidFill>
                  <a:schemeClr val="accent2">
                    <a:lumMod val="60000"/>
                    <a:lumOff val="40000"/>
                  </a:schemeClr>
                </a:solidFill>
              </a:rPr>
              <a:t>he </a:t>
            </a:r>
            <a:r>
              <a:rPr lang="tr-TR" sz="2400" b="1" dirty="0" err="1" smtClean="0">
                <a:solidFill>
                  <a:schemeClr val="accent2">
                    <a:lumMod val="60000"/>
                    <a:lumOff val="40000"/>
                  </a:schemeClr>
                </a:solidFill>
              </a:rPr>
              <a:t>purpose</a:t>
            </a:r>
            <a:r>
              <a:rPr lang="tr-TR" sz="2400" b="1" dirty="0" smtClean="0">
                <a:solidFill>
                  <a:schemeClr val="accent2">
                    <a:lumMod val="60000"/>
                    <a:lumOff val="40000"/>
                  </a:schemeClr>
                </a:solidFill>
              </a:rPr>
              <a:t> of ESD </a:t>
            </a:r>
            <a:r>
              <a:rPr lang="tr-TR" sz="2400" b="1" dirty="0" err="1" smtClean="0">
                <a:solidFill>
                  <a:schemeClr val="accent2">
                    <a:lumMod val="60000"/>
                    <a:lumOff val="40000"/>
                  </a:schemeClr>
                </a:solidFill>
              </a:rPr>
              <a:t>shoud</a:t>
            </a:r>
            <a:r>
              <a:rPr lang="tr-TR" sz="2400" b="1" dirty="0" smtClean="0">
                <a:solidFill>
                  <a:schemeClr val="accent2">
                    <a:lumMod val="60000"/>
                    <a:lumOff val="40000"/>
                  </a:schemeClr>
                </a:solidFill>
              </a:rPr>
              <a:t> not be </a:t>
            </a:r>
            <a:r>
              <a:rPr lang="tr-TR" sz="2400" b="1" dirty="0" err="1" smtClean="0">
                <a:solidFill>
                  <a:schemeClr val="accent2">
                    <a:lumMod val="60000"/>
                    <a:lumOff val="40000"/>
                  </a:schemeClr>
                </a:solidFill>
              </a:rPr>
              <a:t>to</a:t>
            </a:r>
            <a:r>
              <a:rPr lang="tr-TR" sz="2400" b="1" dirty="0" smtClean="0">
                <a:solidFill>
                  <a:schemeClr val="accent2">
                    <a:lumMod val="60000"/>
                    <a:lumOff val="40000"/>
                  </a:schemeClr>
                </a:solidFill>
              </a:rPr>
              <a:t> minimize 	</a:t>
            </a:r>
            <a:r>
              <a:rPr lang="tr-TR" sz="2400" b="1" dirty="0" err="1" smtClean="0">
                <a:solidFill>
                  <a:schemeClr val="accent2">
                    <a:lumMod val="60000"/>
                    <a:lumOff val="40000"/>
                  </a:schemeClr>
                </a:solidFill>
              </a:rPr>
              <a:t>the</a:t>
            </a:r>
            <a:r>
              <a:rPr lang="tr-TR" sz="2400" b="1" dirty="0" smtClean="0">
                <a:solidFill>
                  <a:schemeClr val="accent2">
                    <a:lumMod val="60000"/>
                    <a:lumOff val="40000"/>
                  </a:schemeClr>
                </a:solidFill>
              </a:rPr>
              <a:t> </a:t>
            </a:r>
            <a:r>
              <a:rPr lang="tr-TR" sz="2400" b="1" dirty="0" err="1" smtClean="0">
                <a:solidFill>
                  <a:schemeClr val="accent2">
                    <a:lumMod val="60000"/>
                    <a:lumOff val="40000"/>
                  </a:schemeClr>
                </a:solidFill>
              </a:rPr>
              <a:t>negative</a:t>
            </a:r>
            <a:r>
              <a:rPr lang="tr-TR" sz="2400" b="1" dirty="0" smtClean="0">
                <a:solidFill>
                  <a:schemeClr val="accent2">
                    <a:lumMod val="60000"/>
                    <a:lumOff val="40000"/>
                  </a:schemeClr>
                </a:solidFill>
              </a:rPr>
              <a:t> </a:t>
            </a:r>
            <a:r>
              <a:rPr lang="tr-TR" sz="2400" b="1" dirty="0" err="1" smtClean="0">
                <a:solidFill>
                  <a:schemeClr val="accent2">
                    <a:lumMod val="60000"/>
                    <a:lumOff val="40000"/>
                  </a:schemeClr>
                </a:solidFill>
              </a:rPr>
              <a:t>impact</a:t>
            </a:r>
            <a:r>
              <a:rPr lang="tr-TR" sz="2400" b="1" dirty="0" smtClean="0">
                <a:solidFill>
                  <a:schemeClr val="accent2">
                    <a:lumMod val="60000"/>
                    <a:lumOff val="40000"/>
                  </a:schemeClr>
                </a:solidFill>
              </a:rPr>
              <a:t> of </a:t>
            </a:r>
            <a:r>
              <a:rPr lang="tr-TR" sz="2400" b="1" dirty="0" err="1" smtClean="0">
                <a:solidFill>
                  <a:schemeClr val="accent2">
                    <a:lumMod val="60000"/>
                    <a:lumOff val="40000"/>
                  </a:schemeClr>
                </a:solidFill>
              </a:rPr>
              <a:t>human</a:t>
            </a:r>
            <a:r>
              <a:rPr lang="tr-TR" sz="2400" b="1" dirty="0" smtClean="0">
                <a:solidFill>
                  <a:schemeClr val="accent2">
                    <a:lumMod val="60000"/>
                    <a:lumOff val="40000"/>
                  </a:schemeClr>
                </a:solidFill>
              </a:rPr>
              <a:t> on </a:t>
            </a:r>
            <a:r>
              <a:rPr lang="tr-TR" sz="2400" b="1" dirty="0" err="1" smtClean="0">
                <a:solidFill>
                  <a:schemeClr val="accent2">
                    <a:lumMod val="60000"/>
                    <a:lumOff val="40000"/>
                  </a:schemeClr>
                </a:solidFill>
              </a:rPr>
              <a:t>nature</a:t>
            </a:r>
            <a:r>
              <a:rPr lang="tr-TR" sz="2400" b="1" dirty="0" smtClean="0">
                <a:solidFill>
                  <a:schemeClr val="accent2">
                    <a:lumMod val="60000"/>
                    <a:lumOff val="40000"/>
                  </a:schemeClr>
                </a:solidFill>
              </a:rPr>
              <a:t> but </a:t>
            </a:r>
            <a:r>
              <a:rPr lang="tr-TR" sz="2400" b="1" dirty="0" err="1" smtClean="0">
                <a:solidFill>
                  <a:schemeClr val="accent2">
                    <a:lumMod val="60000"/>
                    <a:lumOff val="40000"/>
                  </a:schemeClr>
                </a:solidFill>
              </a:rPr>
              <a:t>should</a:t>
            </a:r>
            <a:r>
              <a:rPr lang="tr-TR" sz="2400" b="1" dirty="0" smtClean="0">
                <a:solidFill>
                  <a:schemeClr val="accent2">
                    <a:lumMod val="60000"/>
                    <a:lumOff val="40000"/>
                  </a:schemeClr>
                </a:solidFill>
              </a:rPr>
              <a:t> be </a:t>
            </a:r>
            <a:r>
              <a:rPr lang="tr-TR" sz="2400" b="1" dirty="0" err="1" smtClean="0">
                <a:solidFill>
                  <a:schemeClr val="accent2">
                    <a:lumMod val="60000"/>
                    <a:lumOff val="40000"/>
                  </a:schemeClr>
                </a:solidFill>
              </a:rPr>
              <a:t>to</a:t>
            </a:r>
            <a:r>
              <a:rPr lang="tr-TR" sz="2400" b="1" dirty="0" smtClean="0">
                <a:solidFill>
                  <a:schemeClr val="accent2">
                    <a:lumMod val="60000"/>
                    <a:lumOff val="40000"/>
                  </a:schemeClr>
                </a:solidFill>
              </a:rPr>
              <a:t> </a:t>
            </a:r>
            <a:r>
              <a:rPr lang="tr-TR" sz="2400" b="1" dirty="0" err="1" smtClean="0">
                <a:solidFill>
                  <a:schemeClr val="accent2">
                    <a:lumMod val="60000"/>
                    <a:lumOff val="40000"/>
                  </a:schemeClr>
                </a:solidFill>
              </a:rPr>
              <a:t>maximize</a:t>
            </a:r>
            <a:r>
              <a:rPr lang="tr-TR" sz="2400" b="1" dirty="0" smtClean="0">
                <a:solidFill>
                  <a:schemeClr val="accent2">
                    <a:lumMod val="60000"/>
                    <a:lumOff val="40000"/>
                  </a:schemeClr>
                </a:solidFill>
              </a:rPr>
              <a:t> </a:t>
            </a:r>
            <a:r>
              <a:rPr lang="tr-TR" sz="2400" b="1" dirty="0" err="1" smtClean="0">
                <a:solidFill>
                  <a:schemeClr val="accent2">
                    <a:lumMod val="60000"/>
                    <a:lumOff val="40000"/>
                  </a:schemeClr>
                </a:solidFill>
              </a:rPr>
              <a:t>the</a:t>
            </a:r>
            <a:r>
              <a:rPr lang="tr-TR" sz="2400" b="1" dirty="0" smtClean="0">
                <a:solidFill>
                  <a:schemeClr val="accent2">
                    <a:lumMod val="60000"/>
                    <a:lumOff val="40000"/>
                  </a:schemeClr>
                </a:solidFill>
              </a:rPr>
              <a:t> </a:t>
            </a:r>
            <a:r>
              <a:rPr lang="tr-TR" sz="2400" b="1" dirty="0" err="1" smtClean="0">
                <a:solidFill>
                  <a:schemeClr val="accent2">
                    <a:lumMod val="60000"/>
                    <a:lumOff val="40000"/>
                  </a:schemeClr>
                </a:solidFill>
              </a:rPr>
              <a:t>positive</a:t>
            </a:r>
            <a:r>
              <a:rPr lang="tr-TR" sz="2400" b="1" dirty="0" smtClean="0">
                <a:solidFill>
                  <a:schemeClr val="accent2">
                    <a:lumMod val="60000"/>
                    <a:lumOff val="40000"/>
                  </a:schemeClr>
                </a:solidFill>
              </a:rPr>
              <a:t> </a:t>
            </a:r>
            <a:r>
              <a:rPr lang="tr-TR" sz="2400" b="1" dirty="0" err="1" smtClean="0">
                <a:solidFill>
                  <a:schemeClr val="accent2">
                    <a:lumMod val="60000"/>
                    <a:lumOff val="40000"/>
                  </a:schemeClr>
                </a:solidFill>
              </a:rPr>
              <a:t>impact</a:t>
            </a:r>
            <a:r>
              <a:rPr lang="tr-TR" sz="2400" b="1" dirty="0" smtClean="0">
                <a:solidFill>
                  <a:schemeClr val="accent2">
                    <a:lumMod val="60000"/>
                    <a:lumOff val="40000"/>
                  </a:schemeClr>
                </a:solidFill>
              </a:rPr>
              <a:t> of </a:t>
            </a:r>
            <a:r>
              <a:rPr lang="tr-TR" sz="2400" b="1" dirty="0" err="1" smtClean="0">
                <a:solidFill>
                  <a:schemeClr val="accent2">
                    <a:lumMod val="60000"/>
                    <a:lumOff val="40000"/>
                  </a:schemeClr>
                </a:solidFill>
              </a:rPr>
              <a:t>nature</a:t>
            </a:r>
            <a:r>
              <a:rPr lang="tr-TR" sz="2400" b="1" dirty="0" smtClean="0">
                <a:solidFill>
                  <a:schemeClr val="accent2">
                    <a:lumMod val="60000"/>
                    <a:lumOff val="40000"/>
                  </a:schemeClr>
                </a:solidFill>
              </a:rPr>
              <a:t> on </a:t>
            </a:r>
            <a:r>
              <a:rPr lang="tr-TR" sz="2400" b="1" dirty="0" err="1" smtClean="0">
                <a:solidFill>
                  <a:schemeClr val="accent2">
                    <a:lumMod val="60000"/>
                    <a:lumOff val="40000"/>
                  </a:schemeClr>
                </a:solidFill>
              </a:rPr>
              <a:t>human</a:t>
            </a:r>
            <a:r>
              <a:rPr lang="tr-TR" sz="2400" b="1" dirty="0" smtClean="0">
                <a:solidFill>
                  <a:schemeClr val="accent2">
                    <a:lumMod val="60000"/>
                    <a:lumOff val="40000"/>
                  </a:schemeClr>
                </a:solidFill>
              </a:rPr>
              <a:t>  </a:t>
            </a:r>
          </a:p>
          <a:p>
            <a:pPr eaLnBrk="1" hangingPunct="1">
              <a:defRPr/>
            </a:pPr>
            <a:r>
              <a:rPr lang="tr-TR" sz="2400" b="1" dirty="0" smtClean="0">
                <a:solidFill>
                  <a:srgbClr val="008000"/>
                </a:solidFill>
              </a:rPr>
              <a:t>NGO +, -</a:t>
            </a:r>
            <a:endParaRPr lang="tr-TR" sz="2400" b="1" dirty="0">
              <a:solidFill>
                <a:srgbClr val="008000"/>
              </a:solidFill>
            </a:endParaRPr>
          </a:p>
          <a:p>
            <a:pPr eaLnBrk="1" hangingPunct="1">
              <a:defRPr/>
            </a:pPr>
            <a:r>
              <a:rPr lang="tr-TR" sz="2400" b="1" dirty="0" smtClean="0">
                <a:solidFill>
                  <a:srgbClr val="00B050"/>
                </a:solidFill>
              </a:rPr>
              <a:t>Environment </a:t>
            </a:r>
            <a:r>
              <a:rPr lang="en-US" sz="2400" b="1" dirty="0" smtClean="0">
                <a:solidFill>
                  <a:srgbClr val="00B050"/>
                </a:solidFill>
              </a:rPr>
              <a:t>–</a:t>
            </a:r>
            <a:r>
              <a:rPr lang="tr-TR" sz="2400" b="1" dirty="0" smtClean="0">
                <a:solidFill>
                  <a:srgbClr val="00B050"/>
                </a:solidFill>
              </a:rPr>
              <a:t> </a:t>
            </a:r>
            <a:r>
              <a:rPr lang="tr-TR" sz="1600" b="1" dirty="0" err="1" smtClean="0">
                <a:solidFill>
                  <a:srgbClr val="FF0000"/>
                </a:solidFill>
              </a:rPr>
              <a:t>environmental</a:t>
            </a:r>
            <a:r>
              <a:rPr lang="tr-TR" sz="1600" b="1" dirty="0" smtClean="0">
                <a:solidFill>
                  <a:srgbClr val="FF0000"/>
                </a:solidFill>
              </a:rPr>
              <a:t> </a:t>
            </a:r>
            <a:r>
              <a:rPr lang="tr-TR" sz="1600" b="1" dirty="0" err="1" smtClean="0">
                <a:solidFill>
                  <a:srgbClr val="FF0000"/>
                </a:solidFill>
              </a:rPr>
              <a:t>engineering</a:t>
            </a:r>
            <a:endParaRPr lang="tr-TR" sz="2400" b="1" dirty="0">
              <a:solidFill>
                <a:srgbClr val="00B050"/>
              </a:solidFill>
            </a:endParaRPr>
          </a:p>
          <a:p>
            <a:pPr eaLnBrk="1" hangingPunct="1">
              <a:defRPr/>
            </a:pPr>
            <a:r>
              <a:rPr lang="tr-TR" sz="2400" b="1" dirty="0" err="1">
                <a:solidFill>
                  <a:srgbClr val="00B050"/>
                </a:solidFill>
              </a:rPr>
              <a:t>Ecology</a:t>
            </a:r>
            <a:r>
              <a:rPr lang="tr-TR" sz="2400" b="1" dirty="0">
                <a:solidFill>
                  <a:srgbClr val="00B050"/>
                </a:solidFill>
              </a:rPr>
              <a:t> – </a:t>
            </a:r>
            <a:r>
              <a:rPr lang="tr-TR" sz="2400" b="1" dirty="0" err="1">
                <a:solidFill>
                  <a:srgbClr val="00B050"/>
                </a:solidFill>
              </a:rPr>
              <a:t>Deep</a:t>
            </a:r>
            <a:r>
              <a:rPr lang="tr-TR" sz="2400" b="1" dirty="0">
                <a:solidFill>
                  <a:srgbClr val="00B050"/>
                </a:solidFill>
              </a:rPr>
              <a:t> </a:t>
            </a:r>
            <a:r>
              <a:rPr lang="tr-TR" sz="2400" b="1" dirty="0" err="1">
                <a:solidFill>
                  <a:srgbClr val="00B050"/>
                </a:solidFill>
              </a:rPr>
              <a:t>Ecology</a:t>
            </a:r>
            <a:r>
              <a:rPr lang="tr-TR" sz="2400" b="1" dirty="0">
                <a:solidFill>
                  <a:srgbClr val="00B050"/>
                </a:solidFill>
              </a:rPr>
              <a:t> </a:t>
            </a:r>
            <a:r>
              <a:rPr lang="en-US" sz="2400" b="1" dirty="0">
                <a:solidFill>
                  <a:srgbClr val="00B050"/>
                </a:solidFill>
              </a:rPr>
              <a:t>–</a:t>
            </a:r>
            <a:r>
              <a:rPr lang="tr-TR" sz="2400" b="1" dirty="0">
                <a:solidFill>
                  <a:srgbClr val="00B050"/>
                </a:solidFill>
              </a:rPr>
              <a:t> </a:t>
            </a:r>
            <a:r>
              <a:rPr lang="tr-TR" sz="1600" b="1" dirty="0" err="1">
                <a:solidFill>
                  <a:srgbClr val="FF0000"/>
                </a:solidFill>
              </a:rPr>
              <a:t>man</a:t>
            </a:r>
            <a:r>
              <a:rPr lang="tr-TR" sz="1600" b="1" dirty="0">
                <a:solidFill>
                  <a:srgbClr val="FF0000"/>
                </a:solidFill>
              </a:rPr>
              <a:t> is </a:t>
            </a:r>
            <a:r>
              <a:rPr lang="tr-TR" sz="1600" b="1" dirty="0" err="1">
                <a:solidFill>
                  <a:srgbClr val="FF0000"/>
                </a:solidFill>
              </a:rPr>
              <a:t>only</a:t>
            </a:r>
            <a:r>
              <a:rPr lang="tr-TR" sz="1600" b="1" dirty="0">
                <a:solidFill>
                  <a:srgbClr val="FF0000"/>
                </a:solidFill>
              </a:rPr>
              <a:t> a </a:t>
            </a:r>
            <a:r>
              <a:rPr lang="tr-TR" sz="1600" b="1" dirty="0" err="1">
                <a:solidFill>
                  <a:srgbClr val="FF0000"/>
                </a:solidFill>
              </a:rPr>
              <a:t>contituent</a:t>
            </a:r>
            <a:r>
              <a:rPr lang="tr-TR" sz="1600" b="1" dirty="0">
                <a:solidFill>
                  <a:srgbClr val="FF0000"/>
                </a:solidFill>
              </a:rPr>
              <a:t> of </a:t>
            </a:r>
            <a:r>
              <a:rPr lang="tr-TR" sz="1600" b="1" dirty="0" err="1">
                <a:solidFill>
                  <a:srgbClr val="FF0000"/>
                </a:solidFill>
              </a:rPr>
              <a:t>cosmos</a:t>
            </a:r>
            <a:endParaRPr lang="tr-TR" sz="2400" b="1" dirty="0">
              <a:solidFill>
                <a:srgbClr val="00B050"/>
              </a:solidFill>
            </a:endParaRPr>
          </a:p>
          <a:p>
            <a:pPr eaLnBrk="1" hangingPunct="1">
              <a:defRPr/>
            </a:pPr>
            <a:r>
              <a:rPr lang="tr-TR" sz="2400" b="1" dirty="0" smtClean="0">
                <a:solidFill>
                  <a:srgbClr val="00B050"/>
                </a:solidFill>
              </a:rPr>
              <a:t>…</a:t>
            </a:r>
            <a:endParaRPr lang="tr-TR" sz="2400" b="1" dirty="0">
              <a:solidFill>
                <a:srgbClr val="00B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en-US" sz="1600" smtClean="0">
              <a:ea typeface="ＭＳ Ｐゴシック" pitchFamily="34" charset="-128"/>
            </a:endParaRPr>
          </a:p>
        </p:txBody>
      </p:sp>
      <p:sp>
        <p:nvSpPr>
          <p:cNvPr id="3" name="Content Placeholder 2"/>
          <p:cNvSpPr>
            <a:spLocks noGrp="1"/>
          </p:cNvSpPr>
          <p:nvPr>
            <p:ph idx="1"/>
          </p:nvPr>
        </p:nvSpPr>
        <p:spPr/>
        <p:txBody>
          <a:bodyPr/>
          <a:lstStyle/>
          <a:p>
            <a:pPr algn="ctr">
              <a:defRPr/>
            </a:pPr>
            <a:endParaRPr lang="en-US" sz="4400" dirty="0" smtClean="0">
              <a:solidFill>
                <a:srgbClr val="008000"/>
              </a:solidFill>
            </a:endParaRPr>
          </a:p>
          <a:p>
            <a:pPr algn="ctr">
              <a:defRPr/>
            </a:pPr>
            <a:endParaRPr lang="en-US" sz="4400" dirty="0">
              <a:solidFill>
                <a:srgbClr val="008000"/>
              </a:solidFill>
            </a:endParaRPr>
          </a:p>
          <a:p>
            <a:pPr marL="0" indent="0" algn="ctr">
              <a:buFontTx/>
              <a:buNone/>
              <a:defRPr/>
            </a:pPr>
            <a:r>
              <a:rPr lang="en-US" sz="4400" dirty="0" smtClean="0">
                <a:solidFill>
                  <a:srgbClr val="008000"/>
                </a:solidFill>
              </a:rPr>
              <a:t>What is in the air?</a:t>
            </a:r>
            <a:endParaRPr lang="en-US" sz="4400" dirty="0">
              <a:solidFill>
                <a:srgbClr val="008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115888"/>
            <a:ext cx="8229600" cy="865187"/>
          </a:xfrm>
        </p:spPr>
        <p:txBody>
          <a:bodyPr/>
          <a:lstStyle/>
          <a:p>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en-US" sz="1600" smtClean="0">
              <a:ea typeface="ＭＳ Ｐゴシック" pitchFamily="34" charset="-128"/>
            </a:endParaRPr>
          </a:p>
        </p:txBody>
      </p:sp>
      <p:sp>
        <p:nvSpPr>
          <p:cNvPr id="3" name="Content Placeholder 2"/>
          <p:cNvSpPr>
            <a:spLocks noGrp="1"/>
          </p:cNvSpPr>
          <p:nvPr>
            <p:ph idx="1"/>
          </p:nvPr>
        </p:nvSpPr>
        <p:spPr>
          <a:xfrm>
            <a:off x="457200" y="908050"/>
            <a:ext cx="8229600" cy="5689600"/>
          </a:xfrm>
        </p:spPr>
        <p:txBody>
          <a:bodyPr/>
          <a:lstStyle/>
          <a:p>
            <a:pPr marL="0" indent="0" algn="ctr">
              <a:buFontTx/>
              <a:buNone/>
              <a:defRPr/>
            </a:pPr>
            <a:r>
              <a:rPr lang="tr-TR" b="1" dirty="0" smtClean="0">
                <a:solidFill>
                  <a:srgbClr val="00B050"/>
                </a:solidFill>
              </a:rPr>
              <a:t>CONCEPTS</a:t>
            </a:r>
          </a:p>
          <a:p>
            <a:pPr marL="0" indent="0" algn="ctr">
              <a:buFontTx/>
              <a:buNone/>
              <a:defRPr/>
            </a:pPr>
            <a:endParaRPr lang="tr-TR" sz="900" b="1" dirty="0" smtClean="0">
              <a:solidFill>
                <a:srgbClr val="008000"/>
              </a:solidFill>
            </a:endParaRPr>
          </a:p>
          <a:p>
            <a:pPr>
              <a:defRPr/>
            </a:pPr>
            <a:r>
              <a:rPr lang="tr-TR" sz="2400" b="1" dirty="0" smtClean="0">
                <a:solidFill>
                  <a:srgbClr val="008000"/>
                </a:solidFill>
              </a:rPr>
              <a:t>DEVELOPMENT: </a:t>
            </a:r>
            <a:r>
              <a:rPr lang="tr-TR" sz="2400" b="1" dirty="0" err="1" smtClean="0">
                <a:solidFill>
                  <a:srgbClr val="FF0000"/>
                </a:solidFill>
              </a:rPr>
              <a:t>evolution</a:t>
            </a:r>
            <a:r>
              <a:rPr lang="tr-TR" sz="2400" b="1" dirty="0" smtClean="0">
                <a:solidFill>
                  <a:srgbClr val="FF0000"/>
                </a:solidFill>
              </a:rPr>
              <a:t> (</a:t>
            </a:r>
            <a:r>
              <a:rPr lang="tr-TR" sz="2400" b="1" dirty="0" err="1" smtClean="0">
                <a:solidFill>
                  <a:srgbClr val="FF0000"/>
                </a:solidFill>
              </a:rPr>
              <a:t>cosmos</a:t>
            </a:r>
            <a:r>
              <a:rPr lang="tr-TR" sz="2400" b="1" dirty="0" smtClean="0">
                <a:solidFill>
                  <a:srgbClr val="FF0000"/>
                </a:solidFill>
              </a:rPr>
              <a:t> </a:t>
            </a:r>
            <a:r>
              <a:rPr lang="tr-TR" sz="2400" b="1" dirty="0" err="1" smtClean="0">
                <a:solidFill>
                  <a:srgbClr val="FF0000"/>
                </a:solidFill>
              </a:rPr>
              <a:t>evolve</a:t>
            </a:r>
            <a:r>
              <a:rPr lang="tr-TR" sz="2400" b="1" dirty="0" smtClean="0">
                <a:solidFill>
                  <a:srgbClr val="FF0000"/>
                </a:solidFill>
              </a:rPr>
              <a:t> as an </a:t>
            </a:r>
            <a:r>
              <a:rPr lang="tr-TR" sz="2400" b="1" dirty="0" err="1" smtClean="0">
                <a:solidFill>
                  <a:srgbClr val="FF0000"/>
                </a:solidFill>
              </a:rPr>
              <a:t>inseperable</a:t>
            </a:r>
            <a:r>
              <a:rPr lang="tr-TR" sz="2400" b="1" dirty="0" smtClean="0">
                <a:solidFill>
                  <a:srgbClr val="FF0000"/>
                </a:solidFill>
              </a:rPr>
              <a:t> </a:t>
            </a:r>
            <a:r>
              <a:rPr lang="tr-TR" sz="2400" b="1" dirty="0" err="1" smtClean="0">
                <a:solidFill>
                  <a:srgbClr val="FF0000"/>
                </a:solidFill>
              </a:rPr>
              <a:t>whole</a:t>
            </a:r>
            <a:r>
              <a:rPr lang="tr-TR" sz="2400" b="1" dirty="0" smtClean="0">
                <a:solidFill>
                  <a:srgbClr val="FF0000"/>
                </a:solidFill>
              </a:rPr>
              <a:t>),problem is </a:t>
            </a:r>
            <a:r>
              <a:rPr lang="tr-TR" sz="2400" b="1" dirty="0" err="1" smtClean="0">
                <a:solidFill>
                  <a:srgbClr val="FF0000"/>
                </a:solidFill>
              </a:rPr>
              <a:t>driving</a:t>
            </a:r>
            <a:r>
              <a:rPr lang="tr-TR" sz="2400" b="1" dirty="0" smtClean="0">
                <a:solidFill>
                  <a:srgbClr val="FF0000"/>
                </a:solidFill>
              </a:rPr>
              <a:t> </a:t>
            </a:r>
            <a:r>
              <a:rPr lang="tr-TR" sz="2400" b="1" dirty="0" err="1" smtClean="0">
                <a:solidFill>
                  <a:srgbClr val="FF0000"/>
                </a:solidFill>
              </a:rPr>
              <a:t>force</a:t>
            </a:r>
            <a:r>
              <a:rPr lang="tr-TR" sz="2400" b="1" dirty="0" smtClean="0">
                <a:solidFill>
                  <a:srgbClr val="FF0000"/>
                </a:solidFill>
              </a:rPr>
              <a:t>, </a:t>
            </a:r>
            <a:r>
              <a:rPr lang="tr-TR" sz="2400" b="1" dirty="0" err="1" smtClean="0">
                <a:solidFill>
                  <a:srgbClr val="FF0000"/>
                </a:solidFill>
              </a:rPr>
              <a:t>technical</a:t>
            </a:r>
            <a:r>
              <a:rPr lang="tr-TR" sz="2400" b="1" dirty="0" smtClean="0">
                <a:solidFill>
                  <a:srgbClr val="FF0000"/>
                </a:solidFill>
              </a:rPr>
              <a:t> </a:t>
            </a:r>
            <a:r>
              <a:rPr lang="tr-TR" sz="2400" b="1" dirty="0" err="1" smtClean="0">
                <a:solidFill>
                  <a:srgbClr val="FF0000"/>
                </a:solidFill>
              </a:rPr>
              <a:t>development</a:t>
            </a:r>
            <a:r>
              <a:rPr lang="tr-TR" sz="2400" b="1" dirty="0" smtClean="0">
                <a:solidFill>
                  <a:srgbClr val="FF0000"/>
                </a:solidFill>
              </a:rPr>
              <a:t>/</a:t>
            </a:r>
            <a:r>
              <a:rPr lang="tr-TR" sz="2400" b="1" dirty="0" err="1" smtClean="0">
                <a:solidFill>
                  <a:srgbClr val="FF0000"/>
                </a:solidFill>
              </a:rPr>
              <a:t>diversity</a:t>
            </a:r>
            <a:r>
              <a:rPr lang="tr-TR" sz="2400" b="1" dirty="0" smtClean="0">
                <a:solidFill>
                  <a:srgbClr val="FF0000"/>
                </a:solidFill>
              </a:rPr>
              <a:t>, </a:t>
            </a:r>
            <a:r>
              <a:rPr lang="tr-TR" sz="2400" b="1" dirty="0" err="1" smtClean="0">
                <a:solidFill>
                  <a:srgbClr val="FF0000"/>
                </a:solidFill>
              </a:rPr>
              <a:t>unemployment</a:t>
            </a:r>
            <a:endParaRPr lang="tr-TR" sz="2400" b="1" dirty="0">
              <a:solidFill>
                <a:srgbClr val="008000"/>
              </a:solidFill>
            </a:endParaRPr>
          </a:p>
          <a:p>
            <a:pPr>
              <a:defRPr/>
            </a:pPr>
            <a:r>
              <a:rPr lang="tr-TR" sz="2400" b="1" dirty="0" smtClean="0">
                <a:solidFill>
                  <a:srgbClr val="008000"/>
                </a:solidFill>
              </a:rPr>
              <a:t>EDUCATİON:</a:t>
            </a:r>
            <a:r>
              <a:rPr lang="tr-TR" sz="4400" b="1" dirty="0" smtClean="0">
                <a:solidFill>
                  <a:srgbClr val="00B050"/>
                </a:solidFill>
              </a:rPr>
              <a:t> </a:t>
            </a:r>
            <a:r>
              <a:rPr lang="tr-TR" sz="2400" b="1" dirty="0" err="1" smtClean="0">
                <a:solidFill>
                  <a:srgbClr val="FF0000"/>
                </a:solidFill>
              </a:rPr>
              <a:t>learner</a:t>
            </a:r>
            <a:r>
              <a:rPr lang="tr-TR" sz="2400" b="1" dirty="0" smtClean="0">
                <a:solidFill>
                  <a:srgbClr val="FF0000"/>
                </a:solidFill>
              </a:rPr>
              <a:t> </a:t>
            </a:r>
            <a:r>
              <a:rPr lang="tr-TR" sz="2400" b="1" dirty="0" err="1" smtClean="0">
                <a:solidFill>
                  <a:srgbClr val="FF0000"/>
                </a:solidFill>
              </a:rPr>
              <a:t>centere</a:t>
            </a:r>
            <a:r>
              <a:rPr lang="tr-TR" sz="2400" b="1" dirty="0" smtClean="0">
                <a:solidFill>
                  <a:srgbClr val="FF0000"/>
                </a:solidFill>
              </a:rPr>
              <a:t>? </a:t>
            </a:r>
            <a:r>
              <a:rPr lang="en-US" sz="2400" b="1" dirty="0" smtClean="0">
                <a:solidFill>
                  <a:srgbClr val="FF0000"/>
                </a:solidFill>
              </a:rPr>
              <a:t>O</a:t>
            </a:r>
            <a:r>
              <a:rPr lang="tr-TR" sz="2400" b="1" dirty="0" smtClean="0">
                <a:solidFill>
                  <a:srgbClr val="FF0000"/>
                </a:solidFill>
              </a:rPr>
              <a:t>r </a:t>
            </a:r>
            <a:r>
              <a:rPr lang="tr-TR" sz="2400" b="1" dirty="0" err="1" smtClean="0">
                <a:solidFill>
                  <a:srgbClr val="FF0000"/>
                </a:solidFill>
              </a:rPr>
              <a:t>two</a:t>
            </a:r>
            <a:r>
              <a:rPr lang="tr-TR" sz="2400" b="1" dirty="0" smtClean="0">
                <a:solidFill>
                  <a:srgbClr val="FF0000"/>
                </a:solidFill>
              </a:rPr>
              <a:t> </a:t>
            </a:r>
            <a:r>
              <a:rPr lang="tr-TR" sz="2400" b="1" dirty="0" err="1" smtClean="0">
                <a:solidFill>
                  <a:srgbClr val="FF0000"/>
                </a:solidFill>
              </a:rPr>
              <a:t>sided</a:t>
            </a:r>
            <a:r>
              <a:rPr lang="tr-TR" sz="2400" b="1" dirty="0" smtClean="0">
                <a:solidFill>
                  <a:srgbClr val="FF0000"/>
                </a:solidFill>
              </a:rPr>
              <a:t>, </a:t>
            </a:r>
            <a:r>
              <a:rPr lang="tr-TR" sz="2400" b="1" dirty="0" err="1" smtClean="0">
                <a:solidFill>
                  <a:srgbClr val="FF0000"/>
                </a:solidFill>
              </a:rPr>
              <a:t>interactive</a:t>
            </a:r>
            <a:r>
              <a:rPr lang="tr-TR" sz="2400" b="1" dirty="0" smtClean="0">
                <a:solidFill>
                  <a:srgbClr val="FF0000"/>
                </a:solidFill>
              </a:rPr>
              <a:t>, </a:t>
            </a:r>
            <a:r>
              <a:rPr lang="tr-TR" sz="2400" b="1" dirty="0" err="1" smtClean="0">
                <a:solidFill>
                  <a:srgbClr val="FF0000"/>
                </a:solidFill>
              </a:rPr>
              <a:t>teachers</a:t>
            </a:r>
            <a:r>
              <a:rPr lang="tr-TR" sz="2400" b="1" dirty="0" smtClean="0">
                <a:solidFill>
                  <a:srgbClr val="FF0000"/>
                </a:solidFill>
              </a:rPr>
              <a:t> </a:t>
            </a:r>
            <a:r>
              <a:rPr lang="tr-TR" sz="2400" b="1" dirty="0" err="1" smtClean="0">
                <a:solidFill>
                  <a:srgbClr val="FF0000"/>
                </a:solidFill>
              </a:rPr>
              <a:t>learn-learners</a:t>
            </a:r>
            <a:r>
              <a:rPr lang="tr-TR" sz="2400" b="1" dirty="0" smtClean="0">
                <a:solidFill>
                  <a:srgbClr val="FF0000"/>
                </a:solidFill>
              </a:rPr>
              <a:t> </a:t>
            </a:r>
            <a:r>
              <a:rPr lang="tr-TR" sz="2400" b="1" dirty="0" err="1" smtClean="0">
                <a:solidFill>
                  <a:srgbClr val="FF0000"/>
                </a:solidFill>
              </a:rPr>
              <a:t>teach</a:t>
            </a:r>
            <a:r>
              <a:rPr lang="tr-TR" sz="2400" b="1" dirty="0" smtClean="0">
                <a:solidFill>
                  <a:srgbClr val="FF0000"/>
                </a:solidFill>
              </a:rPr>
              <a:t>, </a:t>
            </a:r>
            <a:r>
              <a:rPr lang="tr-TR" sz="2400" b="1" dirty="0" err="1" smtClean="0">
                <a:solidFill>
                  <a:srgbClr val="FF0000"/>
                </a:solidFill>
              </a:rPr>
              <a:t>key</a:t>
            </a:r>
            <a:r>
              <a:rPr lang="tr-TR" sz="2400" b="1" dirty="0" smtClean="0">
                <a:solidFill>
                  <a:srgbClr val="FF0000"/>
                </a:solidFill>
              </a:rPr>
              <a:t>/</a:t>
            </a:r>
            <a:r>
              <a:rPr lang="tr-TR" sz="2400" b="1" dirty="0" err="1" smtClean="0">
                <a:solidFill>
                  <a:srgbClr val="FF0000"/>
                </a:solidFill>
              </a:rPr>
              <a:t>musterkey</a:t>
            </a:r>
            <a:r>
              <a:rPr lang="tr-TR" sz="2400" b="1" dirty="0" smtClean="0">
                <a:solidFill>
                  <a:srgbClr val="FF0000"/>
                </a:solidFill>
              </a:rPr>
              <a:t>, </a:t>
            </a:r>
            <a:r>
              <a:rPr lang="tr-TR" sz="2400" b="1" dirty="0" err="1" smtClean="0">
                <a:solidFill>
                  <a:srgbClr val="FF0000"/>
                </a:solidFill>
              </a:rPr>
              <a:t>from</a:t>
            </a:r>
            <a:r>
              <a:rPr lang="tr-TR" sz="2400" b="1" dirty="0" smtClean="0">
                <a:solidFill>
                  <a:srgbClr val="FF0000"/>
                </a:solidFill>
              </a:rPr>
              <a:t> </a:t>
            </a:r>
            <a:r>
              <a:rPr lang="tr-TR" sz="2400" b="1" dirty="0" err="1" smtClean="0">
                <a:solidFill>
                  <a:srgbClr val="FF0000"/>
                </a:solidFill>
              </a:rPr>
              <a:t>closer</a:t>
            </a:r>
            <a:r>
              <a:rPr lang="tr-TR" sz="2400" b="1" dirty="0" smtClean="0">
                <a:solidFill>
                  <a:srgbClr val="FF0000"/>
                </a:solidFill>
              </a:rPr>
              <a:t> </a:t>
            </a:r>
            <a:r>
              <a:rPr lang="tr-TR" sz="2400" b="1" dirty="0" err="1" smtClean="0">
                <a:solidFill>
                  <a:srgbClr val="FF0000"/>
                </a:solidFill>
              </a:rPr>
              <a:t>to</a:t>
            </a:r>
            <a:r>
              <a:rPr lang="tr-TR" sz="2400" b="1" dirty="0" smtClean="0">
                <a:solidFill>
                  <a:srgbClr val="FF0000"/>
                </a:solidFill>
              </a:rPr>
              <a:t> </a:t>
            </a:r>
            <a:r>
              <a:rPr lang="tr-TR" sz="2400" b="1" dirty="0" err="1" smtClean="0">
                <a:solidFill>
                  <a:srgbClr val="FF0000"/>
                </a:solidFill>
              </a:rPr>
              <a:t>distant</a:t>
            </a:r>
            <a:r>
              <a:rPr lang="tr-TR" sz="2400" b="1" dirty="0" smtClean="0">
                <a:solidFill>
                  <a:srgbClr val="FF0000"/>
                </a:solidFill>
              </a:rPr>
              <a:t>, </a:t>
            </a:r>
            <a:r>
              <a:rPr lang="tr-TR" sz="2400" b="1" dirty="0" err="1" smtClean="0">
                <a:solidFill>
                  <a:srgbClr val="FF0000"/>
                </a:solidFill>
              </a:rPr>
              <a:t>rural</a:t>
            </a:r>
            <a:r>
              <a:rPr lang="tr-TR" sz="2400" b="1" dirty="0" smtClean="0">
                <a:solidFill>
                  <a:srgbClr val="FF0000"/>
                </a:solidFill>
              </a:rPr>
              <a:t>/urban </a:t>
            </a:r>
            <a:r>
              <a:rPr lang="tr-TR" sz="2400" b="1" dirty="0" err="1" smtClean="0">
                <a:solidFill>
                  <a:srgbClr val="FF0000"/>
                </a:solidFill>
              </a:rPr>
              <a:t>values</a:t>
            </a:r>
            <a:endParaRPr lang="tr-TR" sz="2400" b="1" dirty="0" smtClean="0">
              <a:solidFill>
                <a:srgbClr val="FF0000"/>
              </a:solidFill>
            </a:endParaRPr>
          </a:p>
          <a:p>
            <a:pPr>
              <a:defRPr/>
            </a:pPr>
            <a:endParaRPr lang="tr-TR" sz="2400" b="1" dirty="0" smtClean="0">
              <a:solidFill>
                <a:srgbClr val="008000"/>
              </a:solidFill>
            </a:endParaRPr>
          </a:p>
          <a:p>
            <a:pPr>
              <a:defRPr/>
            </a:pPr>
            <a:r>
              <a:rPr lang="tr-TR" sz="2400" b="1" dirty="0" smtClean="0">
                <a:solidFill>
                  <a:srgbClr val="008000"/>
                </a:solidFill>
              </a:rPr>
              <a:t>PROTECTED AREAS: </a:t>
            </a:r>
            <a:r>
              <a:rPr lang="tr-TR" sz="2400" b="1" dirty="0" err="1" smtClean="0">
                <a:solidFill>
                  <a:srgbClr val="FF0000"/>
                </a:solidFill>
              </a:rPr>
              <a:t>Isolation</a:t>
            </a:r>
            <a:r>
              <a:rPr lang="tr-TR" sz="2400" b="1" dirty="0" smtClean="0">
                <a:solidFill>
                  <a:srgbClr val="FF0000"/>
                </a:solidFill>
              </a:rPr>
              <a:t>, </a:t>
            </a:r>
            <a:r>
              <a:rPr lang="tr-TR" sz="2400" b="1" dirty="0" err="1" smtClean="0">
                <a:solidFill>
                  <a:srgbClr val="FF0000"/>
                </a:solidFill>
              </a:rPr>
              <a:t>fragmentation</a:t>
            </a:r>
            <a:r>
              <a:rPr lang="tr-TR" sz="2400" b="1" dirty="0" smtClean="0">
                <a:solidFill>
                  <a:srgbClr val="FF0000"/>
                </a:solidFill>
              </a:rPr>
              <a:t>? </a:t>
            </a:r>
            <a:r>
              <a:rPr lang="en-US" sz="2400" b="1" dirty="0" smtClean="0">
                <a:solidFill>
                  <a:srgbClr val="FF0000"/>
                </a:solidFill>
              </a:rPr>
              <a:t>W</a:t>
            </a:r>
            <a:r>
              <a:rPr lang="tr-TR" sz="2400" b="1" dirty="0" smtClean="0">
                <a:solidFill>
                  <a:srgbClr val="FF0000"/>
                </a:solidFill>
              </a:rPr>
              <a:t>e </a:t>
            </a:r>
            <a:r>
              <a:rPr lang="tr-TR" sz="2400" b="1" dirty="0" err="1" smtClean="0">
                <a:solidFill>
                  <a:srgbClr val="FF0000"/>
                </a:solidFill>
              </a:rPr>
              <a:t>have</a:t>
            </a:r>
            <a:r>
              <a:rPr lang="tr-TR" sz="2400" b="1" dirty="0" smtClean="0">
                <a:solidFill>
                  <a:srgbClr val="FF0000"/>
                </a:solidFill>
              </a:rPr>
              <a:t> </a:t>
            </a:r>
            <a:r>
              <a:rPr lang="tr-TR" sz="2400" b="1" dirty="0" err="1" smtClean="0">
                <a:solidFill>
                  <a:srgbClr val="FF0000"/>
                </a:solidFill>
              </a:rPr>
              <a:t>to</a:t>
            </a:r>
            <a:r>
              <a:rPr lang="tr-TR" sz="2400" b="1" dirty="0" smtClean="0">
                <a:solidFill>
                  <a:srgbClr val="FF0000"/>
                </a:solidFill>
              </a:rPr>
              <a:t> </a:t>
            </a:r>
            <a:r>
              <a:rPr lang="tr-TR" sz="2400" b="1" dirty="0" err="1" smtClean="0">
                <a:solidFill>
                  <a:srgbClr val="FF0000"/>
                </a:solidFill>
              </a:rPr>
              <a:t>care</a:t>
            </a:r>
            <a:r>
              <a:rPr lang="tr-TR" sz="2400" b="1" dirty="0" smtClean="0">
                <a:solidFill>
                  <a:srgbClr val="FF0000"/>
                </a:solidFill>
              </a:rPr>
              <a:t> </a:t>
            </a:r>
            <a:r>
              <a:rPr lang="tr-TR" sz="2400" b="1" dirty="0" err="1" smtClean="0">
                <a:solidFill>
                  <a:srgbClr val="FF0000"/>
                </a:solidFill>
              </a:rPr>
              <a:t>for</a:t>
            </a:r>
            <a:r>
              <a:rPr lang="tr-TR" sz="2400" b="1" dirty="0" smtClean="0">
                <a:solidFill>
                  <a:srgbClr val="FF0000"/>
                </a:solidFill>
              </a:rPr>
              <a:t> (</a:t>
            </a:r>
            <a:r>
              <a:rPr lang="tr-TR" sz="2400" b="1" dirty="0" err="1" smtClean="0">
                <a:solidFill>
                  <a:srgbClr val="FF0000"/>
                </a:solidFill>
              </a:rPr>
              <a:t>protect</a:t>
            </a:r>
            <a:r>
              <a:rPr lang="tr-TR" sz="2400" b="1" dirty="0" smtClean="0">
                <a:solidFill>
                  <a:srgbClr val="FF0000"/>
                </a:solidFill>
              </a:rPr>
              <a:t>) planet </a:t>
            </a:r>
            <a:r>
              <a:rPr lang="tr-TR" sz="2400" b="1" dirty="0" err="1" smtClean="0">
                <a:solidFill>
                  <a:srgbClr val="FF0000"/>
                </a:solidFill>
              </a:rPr>
              <a:t>earth</a:t>
            </a:r>
            <a:r>
              <a:rPr lang="tr-TR" sz="2400" b="1" dirty="0" smtClean="0">
                <a:solidFill>
                  <a:srgbClr val="FF0000"/>
                </a:solidFill>
              </a:rPr>
              <a:t> as a </a:t>
            </a:r>
            <a:r>
              <a:rPr lang="tr-TR" sz="2400" b="1" dirty="0" err="1" smtClean="0">
                <a:solidFill>
                  <a:srgbClr val="FF0000"/>
                </a:solidFill>
              </a:rPr>
              <a:t>whole</a:t>
            </a:r>
            <a:r>
              <a:rPr lang="tr-TR" sz="2400" b="1" dirty="0" smtClean="0">
                <a:solidFill>
                  <a:srgbClr val="FF0000"/>
                </a:solidFill>
              </a:rPr>
              <a:t>, </a:t>
            </a:r>
            <a:r>
              <a:rPr lang="tr-TR" sz="2400" b="1" dirty="0" err="1" smtClean="0">
                <a:solidFill>
                  <a:srgbClr val="FF0000"/>
                </a:solidFill>
              </a:rPr>
              <a:t>carrying</a:t>
            </a:r>
            <a:r>
              <a:rPr lang="tr-TR" sz="2400" b="1" dirty="0" smtClean="0">
                <a:solidFill>
                  <a:srgbClr val="FF0000"/>
                </a:solidFill>
              </a:rPr>
              <a:t> </a:t>
            </a:r>
            <a:r>
              <a:rPr lang="tr-TR" sz="2400" b="1" dirty="0" err="1" smtClean="0">
                <a:solidFill>
                  <a:srgbClr val="FF0000"/>
                </a:solidFill>
              </a:rPr>
              <a:t>capasities</a:t>
            </a:r>
            <a:r>
              <a:rPr lang="tr-TR" sz="2400" b="1" dirty="0">
                <a:solidFill>
                  <a:srgbClr val="FF0000"/>
                </a:solidFill>
              </a:rPr>
              <a:t> </a:t>
            </a:r>
            <a:r>
              <a:rPr lang="tr-TR" sz="2400" b="1" dirty="0" smtClean="0">
                <a:solidFill>
                  <a:srgbClr val="FF0000"/>
                </a:solidFill>
              </a:rPr>
              <a:t>(</a:t>
            </a:r>
            <a:r>
              <a:rPr lang="tr-TR" sz="2400" b="1" dirty="0" err="1" smtClean="0">
                <a:solidFill>
                  <a:srgbClr val="FF0000"/>
                </a:solidFill>
              </a:rPr>
              <a:t>economic</a:t>
            </a:r>
            <a:r>
              <a:rPr lang="tr-TR" sz="2400" b="1" dirty="0" smtClean="0">
                <a:solidFill>
                  <a:srgbClr val="FF0000"/>
                </a:solidFill>
              </a:rPr>
              <a:t>, </a:t>
            </a:r>
            <a:r>
              <a:rPr lang="tr-TR" sz="2400" b="1" dirty="0" err="1" smtClean="0">
                <a:solidFill>
                  <a:srgbClr val="FF0000"/>
                </a:solidFill>
              </a:rPr>
              <a:t>ecologic</a:t>
            </a:r>
            <a:r>
              <a:rPr lang="tr-TR" sz="2400" b="1" dirty="0" smtClean="0">
                <a:solidFill>
                  <a:srgbClr val="FF0000"/>
                </a:solidFill>
              </a:rPr>
              <a:t>, as </a:t>
            </a:r>
            <a:r>
              <a:rPr lang="tr-TR" sz="2400" b="1" dirty="0" err="1" smtClean="0">
                <a:solidFill>
                  <a:srgbClr val="FF0000"/>
                </a:solidFill>
              </a:rPr>
              <a:t>well</a:t>
            </a:r>
            <a:r>
              <a:rPr lang="tr-TR" sz="2400" b="1" dirty="0" smtClean="0">
                <a:solidFill>
                  <a:srgbClr val="FF0000"/>
                </a:solidFill>
              </a:rPr>
              <a:t> as </a:t>
            </a:r>
            <a:r>
              <a:rPr lang="tr-TR" sz="2400" b="1" dirty="0" err="1" smtClean="0">
                <a:solidFill>
                  <a:srgbClr val="FF0000"/>
                </a:solidFill>
              </a:rPr>
              <a:t>cultural</a:t>
            </a:r>
            <a:endParaRPr lang="tr-TR" sz="2400" b="1" dirty="0" smtClean="0">
              <a:solidFill>
                <a:srgbClr val="008000"/>
              </a:solidFill>
            </a:endParaRPr>
          </a:p>
          <a:p>
            <a:pPr>
              <a:defRPr/>
            </a:pPr>
            <a:endParaRPr lang="tr-TR" sz="2400" b="1" dirty="0" smtClean="0">
              <a:solidFill>
                <a:srgbClr val="008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274638"/>
            <a:ext cx="8229600" cy="561975"/>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p>
        </p:txBody>
      </p:sp>
      <p:sp>
        <p:nvSpPr>
          <p:cNvPr id="18434" name="Rectangle 3"/>
          <p:cNvSpPr>
            <a:spLocks noGrp="1" noChangeArrowheads="1"/>
          </p:cNvSpPr>
          <p:nvPr>
            <p:ph type="body" idx="1"/>
          </p:nvPr>
        </p:nvSpPr>
        <p:spPr>
          <a:xfrm>
            <a:off x="457200" y="981075"/>
            <a:ext cx="8229600" cy="5472113"/>
          </a:xfrm>
        </p:spPr>
        <p:txBody>
          <a:bodyPr/>
          <a:lstStyle/>
          <a:p>
            <a:pPr algn="ctr" eaLnBrk="1" hangingPunct="1">
              <a:buFontTx/>
              <a:buNone/>
            </a:pPr>
            <a:endParaRPr lang="tr-TR" sz="1000" b="1" smtClean="0">
              <a:solidFill>
                <a:srgbClr val="00B050"/>
              </a:solidFill>
              <a:ea typeface="ＭＳ Ｐゴシック" pitchFamily="34" charset="-128"/>
            </a:endParaRPr>
          </a:p>
          <a:p>
            <a:pPr algn="ctr" eaLnBrk="1" hangingPunct="1">
              <a:buFontTx/>
              <a:buNone/>
            </a:pPr>
            <a:r>
              <a:rPr lang="tr-TR" sz="3600" b="1" smtClean="0">
                <a:solidFill>
                  <a:srgbClr val="00B050"/>
                </a:solidFill>
                <a:ea typeface="ＭＳ Ｐゴシック" pitchFamily="34" charset="-128"/>
              </a:rPr>
              <a:t>CONCEPTS</a:t>
            </a:r>
          </a:p>
          <a:p>
            <a:pPr algn="ctr" eaLnBrk="1" hangingPunct="1">
              <a:buFontTx/>
              <a:buNone/>
            </a:pP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MEDİA: </a:t>
            </a:r>
            <a:r>
              <a:rPr lang="tr-TR" sz="1600" b="1" smtClean="0">
                <a:solidFill>
                  <a:srgbClr val="FF0000"/>
                </a:solidFill>
                <a:ea typeface="ＭＳ Ｐゴシック" pitchFamily="34" charset="-128"/>
              </a:rPr>
              <a:t>formating roles played yesterday reflected perfectly the global formating of media</a:t>
            </a:r>
          </a:p>
          <a:p>
            <a:pPr eaLnBrk="1" hangingPunct="1"/>
            <a:r>
              <a:rPr lang="tr-TR" sz="2400" b="1" smtClean="0">
                <a:solidFill>
                  <a:srgbClr val="008000"/>
                </a:solidFill>
                <a:ea typeface="ＭＳ Ｐゴシック" pitchFamily="34" charset="-128"/>
              </a:rPr>
              <a:t>ECOLOGİCAL FOOTPRİNT</a:t>
            </a:r>
            <a:r>
              <a:rPr lang="tr-TR" sz="1600" b="1" smtClean="0">
                <a:solidFill>
                  <a:srgbClr val="008000"/>
                </a:solidFill>
                <a:ea typeface="ＭＳ Ｐゴシック" pitchFamily="34" charset="-128"/>
              </a:rPr>
              <a:t>: </a:t>
            </a:r>
            <a:r>
              <a:rPr lang="tr-TR" sz="1600" b="1" smtClean="0">
                <a:solidFill>
                  <a:srgbClr val="FF0000"/>
                </a:solidFill>
                <a:ea typeface="ＭＳ Ｐゴシック" pitchFamily="34" charset="-128"/>
              </a:rPr>
              <a:t>Turning issues into games?</a:t>
            </a:r>
          </a:p>
          <a:p>
            <a:pPr eaLnBrk="1" hangingPunct="1"/>
            <a:r>
              <a:rPr lang="tr-TR" b="1" smtClean="0">
                <a:solidFill>
                  <a:srgbClr val="008000"/>
                </a:solidFill>
                <a:ea typeface="ＭＳ Ｐゴシック" pitchFamily="34" charset="-128"/>
              </a:rPr>
              <a:t>CULTURE</a:t>
            </a:r>
          </a:p>
          <a:p>
            <a:pPr eaLnBrk="1" hangingPunct="1"/>
            <a:r>
              <a:rPr lang="tr-TR" sz="2400" b="1" smtClean="0">
                <a:solidFill>
                  <a:srgbClr val="008000"/>
                </a:solidFill>
                <a:ea typeface="ＭＳ Ｐゴシック" pitchFamily="34" charset="-128"/>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57200" y="274638"/>
            <a:ext cx="8229600" cy="561975"/>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p>
        </p:txBody>
      </p:sp>
      <p:sp>
        <p:nvSpPr>
          <p:cNvPr id="19458" name="Rectangle 3"/>
          <p:cNvSpPr>
            <a:spLocks noGrp="1" noChangeArrowheads="1"/>
          </p:cNvSpPr>
          <p:nvPr>
            <p:ph type="body" idx="1"/>
          </p:nvPr>
        </p:nvSpPr>
        <p:spPr>
          <a:xfrm>
            <a:off x="457200" y="981075"/>
            <a:ext cx="8229600" cy="5472113"/>
          </a:xfrm>
        </p:spPr>
        <p:txBody>
          <a:bodyPr/>
          <a:lstStyle/>
          <a:p>
            <a:pPr algn="ctr" eaLnBrk="1" hangingPunct="1">
              <a:buFontTx/>
              <a:buNone/>
            </a:pPr>
            <a:endParaRPr lang="tr-TR" sz="1000" b="1" smtClean="0">
              <a:solidFill>
                <a:srgbClr val="00B050"/>
              </a:solidFill>
              <a:ea typeface="ＭＳ Ｐゴシック" pitchFamily="34" charset="-128"/>
            </a:endParaRPr>
          </a:p>
          <a:p>
            <a:pPr algn="ctr" eaLnBrk="1" hangingPunct="1">
              <a:buFontTx/>
              <a:buNone/>
            </a:pPr>
            <a:r>
              <a:rPr lang="tr-TR" sz="3600" b="1" smtClean="0">
                <a:solidFill>
                  <a:srgbClr val="00B050"/>
                </a:solidFill>
                <a:ea typeface="ＭＳ Ｐゴシック" pitchFamily="34" charset="-128"/>
              </a:rPr>
              <a:t>CONCEPTS</a:t>
            </a: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Conservation – Conservationist </a:t>
            </a:r>
            <a:r>
              <a:rPr lang="en-US" sz="2400" b="1" smtClean="0">
                <a:solidFill>
                  <a:srgbClr val="00B050"/>
                </a:solidFill>
                <a:ea typeface="ＭＳ Ｐゴシック" pitchFamily="34" charset="-128"/>
              </a:rPr>
              <a:t>–</a:t>
            </a:r>
            <a:r>
              <a:rPr lang="tr-TR" sz="2400" b="1" smtClean="0">
                <a:solidFill>
                  <a:srgbClr val="00B050"/>
                </a:solidFill>
                <a:ea typeface="ＭＳ Ｐゴシック" pitchFamily="34" charset="-128"/>
              </a:rPr>
              <a:t> </a:t>
            </a:r>
            <a:r>
              <a:rPr lang="tr-TR" sz="1600" b="1" smtClean="0">
                <a:solidFill>
                  <a:srgbClr val="FF0000"/>
                </a:solidFill>
                <a:ea typeface="ＭＳ Ｐゴシック" pitchFamily="34" charset="-128"/>
              </a:rPr>
              <a:t>instrumental value</a:t>
            </a: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Preservation – Preservationist - </a:t>
            </a:r>
            <a:r>
              <a:rPr lang="tr-TR" sz="1600" b="1" smtClean="0">
                <a:solidFill>
                  <a:srgbClr val="FF6600"/>
                </a:solidFill>
                <a:ea typeface="ＭＳ Ｐゴシック" pitchFamily="34" charset="-128"/>
              </a:rPr>
              <a:t>isolation</a:t>
            </a: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Environment – environmentalist </a:t>
            </a:r>
            <a:r>
              <a:rPr lang="en-US" sz="2400" b="1" smtClean="0">
                <a:solidFill>
                  <a:srgbClr val="00B050"/>
                </a:solidFill>
                <a:ea typeface="ＭＳ Ｐゴシック" pitchFamily="34" charset="-128"/>
              </a:rPr>
              <a:t>–</a:t>
            </a:r>
            <a:r>
              <a:rPr lang="tr-TR" sz="2400" b="1" smtClean="0">
                <a:solidFill>
                  <a:srgbClr val="00B050"/>
                </a:solidFill>
                <a:ea typeface="ＭＳ Ｐゴシック" pitchFamily="34" charset="-128"/>
              </a:rPr>
              <a:t> </a:t>
            </a:r>
            <a:r>
              <a:rPr lang="tr-TR" sz="1600" b="1" smtClean="0">
                <a:solidFill>
                  <a:srgbClr val="FF0000"/>
                </a:solidFill>
                <a:ea typeface="ＭＳ Ｐゴシック" pitchFamily="34" charset="-128"/>
              </a:rPr>
              <a:t>antropocentric, urban focuse</a:t>
            </a: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Ecology – Ecologist </a:t>
            </a:r>
            <a:r>
              <a:rPr lang="en-US" sz="2400" b="1" smtClean="0">
                <a:solidFill>
                  <a:srgbClr val="00B050"/>
                </a:solidFill>
                <a:ea typeface="ＭＳ Ｐゴシック" pitchFamily="34" charset="-128"/>
              </a:rPr>
              <a:t>–</a:t>
            </a:r>
            <a:r>
              <a:rPr lang="tr-TR" sz="2400" b="1" smtClean="0">
                <a:solidFill>
                  <a:srgbClr val="00B050"/>
                </a:solidFill>
                <a:ea typeface="ＭＳ Ｐゴシック" pitchFamily="34" charset="-128"/>
              </a:rPr>
              <a:t> </a:t>
            </a:r>
            <a:r>
              <a:rPr lang="tr-TR" sz="1600" b="1" smtClean="0">
                <a:solidFill>
                  <a:srgbClr val="FF0000"/>
                </a:solidFill>
                <a:ea typeface="ＭＳ Ｐゴシック" pitchFamily="34" charset="-128"/>
              </a:rPr>
              <a:t>holistic, systemic thinking</a:t>
            </a:r>
            <a:endParaRPr lang="tr-TR" sz="2400" b="1" smtClean="0">
              <a:solidFill>
                <a:srgbClr val="00B050"/>
              </a:solidFill>
              <a:ea typeface="ＭＳ Ｐゴシック" pitchFamily="34" charset="-128"/>
            </a:endParaRPr>
          </a:p>
          <a:p>
            <a:pPr eaLnBrk="1" hangingPunct="1"/>
            <a:r>
              <a:rPr lang="tr-TR" sz="2400" b="1" smtClean="0">
                <a:solidFill>
                  <a:srgbClr val="00B050"/>
                </a:solidFill>
                <a:ea typeface="ＭＳ Ｐゴシック" pitchFamily="34" charset="-128"/>
              </a:rPr>
              <a:t>Protection – Protected Area </a:t>
            </a:r>
            <a:r>
              <a:rPr lang="en-US" sz="2400" b="1" smtClean="0">
                <a:solidFill>
                  <a:srgbClr val="00B050"/>
                </a:solidFill>
                <a:ea typeface="ＭＳ Ｐゴシック" pitchFamily="34" charset="-128"/>
              </a:rPr>
              <a:t>–</a:t>
            </a:r>
            <a:r>
              <a:rPr lang="tr-TR" sz="2400" b="1" smtClean="0">
                <a:solidFill>
                  <a:srgbClr val="00B050"/>
                </a:solidFill>
                <a:ea typeface="ＭＳ Ｐゴシック" pitchFamily="34" charset="-128"/>
              </a:rPr>
              <a:t> </a:t>
            </a:r>
            <a:r>
              <a:rPr lang="tr-TR" sz="1600" b="1" smtClean="0">
                <a:solidFill>
                  <a:srgbClr val="FF0000"/>
                </a:solidFill>
                <a:ea typeface="ＭＳ Ｐゴシック" pitchFamily="34" charset="-128"/>
              </a:rPr>
              <a:t>fallow deer, mountain goat/leopard, lion, tree, endemic species, </a:t>
            </a:r>
          </a:p>
          <a:p>
            <a:pPr eaLnBrk="1" hangingPunct="1"/>
            <a:r>
              <a:rPr lang="en-US" sz="2400" b="1" smtClean="0">
                <a:solidFill>
                  <a:srgbClr val="00CC00"/>
                </a:solidFill>
                <a:ea typeface="ＭＳ Ｐゴシック" pitchFamily="34" charset="-128"/>
              </a:rPr>
              <a:t>N</a:t>
            </a:r>
            <a:r>
              <a:rPr lang="tr-TR" sz="2400" b="1" smtClean="0">
                <a:solidFill>
                  <a:srgbClr val="00CC00"/>
                </a:solidFill>
                <a:ea typeface="ＭＳ Ｐゴシック" pitchFamily="34" charset="-128"/>
              </a:rPr>
              <a:t>ature ? Natural ?</a:t>
            </a:r>
          </a:p>
          <a:p>
            <a:pPr eaLnBrk="1" hangingPunct="1"/>
            <a:r>
              <a:rPr lang="en-US" sz="2400" b="1" smtClean="0">
                <a:solidFill>
                  <a:srgbClr val="00CC00"/>
                </a:solidFill>
                <a:ea typeface="ＭＳ Ｐゴシック" pitchFamily="34" charset="-128"/>
              </a:rPr>
              <a:t>Cities: </a:t>
            </a:r>
            <a:r>
              <a:rPr lang="en-US" sz="1600" b="1" smtClean="0">
                <a:solidFill>
                  <a:srgbClr val="FF0000"/>
                </a:solidFill>
                <a:ea typeface="ＭＳ Ｐゴシック" pitchFamily="34" charset="-128"/>
              </a:rPr>
              <a:t>O</a:t>
            </a:r>
            <a:r>
              <a:rPr lang="tr-TR" sz="1600" b="1" smtClean="0">
                <a:solidFill>
                  <a:srgbClr val="FF0000"/>
                </a:solidFill>
                <a:ea typeface="ＭＳ Ｐゴシック" pitchFamily="34" charset="-128"/>
              </a:rPr>
              <a:t>ur natural habitat?</a:t>
            </a:r>
            <a:r>
              <a:rPr lang="tr-TR" sz="2400" b="1" smtClean="0">
                <a:solidFill>
                  <a:srgbClr val="00CC00"/>
                </a:solidFill>
                <a:ea typeface="ＭＳ Ｐゴシック" pitchFamily="34" charset="-128"/>
              </a:rPr>
              <a:t> </a:t>
            </a:r>
            <a:r>
              <a:rPr lang="en-US" sz="1600" b="1" smtClean="0">
                <a:solidFill>
                  <a:srgbClr val="FF0000"/>
                </a:solidFill>
                <a:ea typeface="ＭＳ Ｐゴシック" pitchFamily="34" charset="-128"/>
              </a:rPr>
              <a:t>B</a:t>
            </a:r>
            <a:r>
              <a:rPr lang="tr-TR" sz="1600" b="1" smtClean="0">
                <a:solidFill>
                  <a:srgbClr val="FF0000"/>
                </a:solidFill>
                <a:ea typeface="ＭＳ Ｐゴシック" pitchFamily="34" charset="-128"/>
              </a:rPr>
              <a:t>ringing nature in urban areas and schools</a:t>
            </a:r>
          </a:p>
          <a:p>
            <a:pPr eaLnBrk="1" hangingPunct="1"/>
            <a:r>
              <a:rPr lang="tr-TR" sz="2400" b="1" smtClean="0">
                <a:solidFill>
                  <a:srgbClr val="00B050"/>
                </a:solidFill>
                <a:ea typeface="ＭＳ Ｐゴシック" pitchFamily="34" charset="-128"/>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468313" y="260350"/>
            <a:ext cx="8229600" cy="792163"/>
          </a:xfrm>
        </p:spPr>
        <p:txBody>
          <a:bodyPr/>
          <a:lstStyle/>
          <a:p>
            <a:pPr eaLnBrk="1" hangingPunct="1"/>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p>
        </p:txBody>
      </p:sp>
      <p:sp>
        <p:nvSpPr>
          <p:cNvPr id="20482" name="Rectangle 3"/>
          <p:cNvSpPr>
            <a:spLocks noGrp="1" noChangeArrowheads="1"/>
          </p:cNvSpPr>
          <p:nvPr>
            <p:ph type="body" idx="1"/>
          </p:nvPr>
        </p:nvSpPr>
        <p:spPr>
          <a:xfrm>
            <a:off x="457200" y="1052513"/>
            <a:ext cx="8229600" cy="5073650"/>
          </a:xfrm>
        </p:spPr>
        <p:txBody>
          <a:bodyPr/>
          <a:lstStyle/>
          <a:p>
            <a:pPr algn="ctr" eaLnBrk="1" hangingPunct="1">
              <a:lnSpc>
                <a:spcPct val="90000"/>
              </a:lnSpc>
              <a:buFontTx/>
              <a:buNone/>
            </a:pPr>
            <a:endParaRPr lang="tr-TR" smtClean="0">
              <a:ea typeface="ＭＳ Ｐゴシック" pitchFamily="34" charset="-128"/>
            </a:endParaRPr>
          </a:p>
          <a:p>
            <a:pPr algn="ctr" eaLnBrk="1" hangingPunct="1">
              <a:lnSpc>
                <a:spcPct val="90000"/>
              </a:lnSpc>
              <a:buFontTx/>
              <a:buNone/>
            </a:pPr>
            <a:r>
              <a:rPr lang="tr-TR" b="1" smtClean="0">
                <a:solidFill>
                  <a:srgbClr val="00B050"/>
                </a:solidFill>
                <a:ea typeface="ＭＳ Ｐゴシック" pitchFamily="34" charset="-128"/>
              </a:rPr>
              <a:t>Conservation Ethics</a:t>
            </a:r>
          </a:p>
          <a:p>
            <a:pPr eaLnBrk="1" hangingPunct="1">
              <a:lnSpc>
                <a:spcPct val="90000"/>
              </a:lnSpc>
            </a:pPr>
            <a:r>
              <a:rPr lang="tr-TR" sz="2400" b="1" smtClean="0">
                <a:solidFill>
                  <a:srgbClr val="00B050"/>
                </a:solidFill>
                <a:ea typeface="ＭＳ Ｐゴシック" pitchFamily="34" charset="-128"/>
              </a:rPr>
              <a:t>John Muir: Romantic-Trancendental Preservation Ethic. </a:t>
            </a:r>
            <a:r>
              <a:rPr lang="tr-TR" sz="1600" b="1" i="1" smtClean="0">
                <a:solidFill>
                  <a:srgbClr val="0070C0"/>
                </a:solidFill>
                <a:ea typeface="ＭＳ Ｐゴシック" pitchFamily="34" charset="-128"/>
              </a:rPr>
              <a:t>Nature is templethat is polluted by the economic activities of people</a:t>
            </a:r>
          </a:p>
          <a:p>
            <a:pPr eaLnBrk="1" hangingPunct="1">
              <a:lnSpc>
                <a:spcPct val="90000"/>
              </a:lnSpc>
              <a:buFontTx/>
              <a:buNone/>
            </a:pPr>
            <a:r>
              <a:rPr lang="tr-TR" sz="1600" b="1" i="1" smtClean="0">
                <a:ea typeface="ＭＳ Ｐゴシック" pitchFamily="34" charset="-128"/>
              </a:rPr>
              <a:t> </a:t>
            </a:r>
          </a:p>
          <a:p>
            <a:pPr eaLnBrk="1" hangingPunct="1">
              <a:lnSpc>
                <a:spcPct val="90000"/>
              </a:lnSpc>
            </a:pPr>
            <a:r>
              <a:rPr lang="tr-TR" sz="2400" b="1" smtClean="0">
                <a:solidFill>
                  <a:srgbClr val="00B050"/>
                </a:solidFill>
                <a:ea typeface="ＭＳ Ｐゴシック" pitchFamily="34" charset="-128"/>
              </a:rPr>
              <a:t>Gilford Pinchot:</a:t>
            </a:r>
            <a:r>
              <a:rPr lang="tr-TR" sz="2400" b="1" i="1" smtClean="0">
                <a:solidFill>
                  <a:srgbClr val="00B050"/>
                </a:solidFill>
                <a:ea typeface="ＭＳ Ｐゴシック" pitchFamily="34" charset="-128"/>
              </a:rPr>
              <a:t> </a:t>
            </a:r>
            <a:r>
              <a:rPr lang="tr-TR" sz="2400" b="1" smtClean="0">
                <a:solidFill>
                  <a:srgbClr val="00B050"/>
                </a:solidFill>
                <a:ea typeface="ＭＳ Ｐゴシック" pitchFamily="34" charset="-128"/>
              </a:rPr>
              <a:t>Resource Conservation Ethic.</a:t>
            </a:r>
            <a:r>
              <a:rPr lang="tr-TR" sz="2400" b="1" i="1" smtClean="0">
                <a:ea typeface="ＭＳ Ｐゴシック" pitchFamily="34" charset="-128"/>
              </a:rPr>
              <a:t> </a:t>
            </a:r>
            <a:r>
              <a:rPr lang="tr-TR" sz="1600" b="1" i="1" smtClean="0">
                <a:solidFill>
                  <a:srgbClr val="0070C0"/>
                </a:solidFill>
                <a:ea typeface="ＭＳ Ｐゴシック" pitchFamily="34" charset="-128"/>
              </a:rPr>
              <a:t>Nature Consisted solely of natural resources and should be used to provide the greatest good for the greatest number of people for the longest time</a:t>
            </a:r>
          </a:p>
          <a:p>
            <a:pPr eaLnBrk="1" hangingPunct="1">
              <a:lnSpc>
                <a:spcPct val="90000"/>
              </a:lnSpc>
              <a:buFontTx/>
              <a:buNone/>
            </a:pPr>
            <a:endParaRPr lang="tr-TR" sz="1600" b="1" i="1" smtClean="0">
              <a:ea typeface="ＭＳ Ｐゴシック" pitchFamily="34" charset="-128"/>
            </a:endParaRPr>
          </a:p>
          <a:p>
            <a:pPr eaLnBrk="1" hangingPunct="1">
              <a:lnSpc>
                <a:spcPct val="90000"/>
              </a:lnSpc>
            </a:pPr>
            <a:r>
              <a:rPr lang="tr-TR" sz="2400" b="1" smtClean="0">
                <a:solidFill>
                  <a:srgbClr val="00B050"/>
                </a:solidFill>
                <a:ea typeface="ＭＳ Ｐゴシック" pitchFamily="34" charset="-128"/>
              </a:rPr>
              <a:t>Aldo Leopold: Evolutionary-Ecological Land Ethic. </a:t>
            </a:r>
            <a:r>
              <a:rPr lang="tr-TR" sz="1600" b="1" i="1" smtClean="0">
                <a:solidFill>
                  <a:srgbClr val="0070C0"/>
                </a:solidFill>
                <a:ea typeface="ＭＳ Ｐゴシック" pitchFamily="34" charset="-128"/>
              </a:rPr>
              <a:t>Ecology is a new fusion point for all the sciences. The emergence of ecology has placed the econonic biologist in a peculiar dilemma; with one hand he points out the accumulated findings of his research for utility, or lack of utility, in this or that species; with the other he lifts the veil from a biota so complex, so conditioned by interwoven cooperations, that no man can say where utility begins or ends.</a:t>
            </a:r>
            <a:endParaRPr lang="tr-TR" sz="2400" b="1" smtClean="0">
              <a:solidFill>
                <a:srgbClr val="0070C0"/>
              </a:solidFill>
              <a:ea typeface="ＭＳ Ｐゴシック" pitchFamily="34" charset="-128"/>
            </a:endParaRPr>
          </a:p>
          <a:p>
            <a:pPr eaLnBrk="1" hangingPunct="1">
              <a:lnSpc>
                <a:spcPct val="90000"/>
              </a:lnSpc>
            </a:pPr>
            <a:endParaRPr lang="tr-TR" sz="2400" b="1" smtClean="0">
              <a:ea typeface="ＭＳ Ｐゴシック"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115888"/>
            <a:ext cx="8229600" cy="865187"/>
          </a:xfrm>
        </p:spPr>
        <p:txBody>
          <a:bodyPr/>
          <a:lstStyle/>
          <a:p>
            <a:r>
              <a:rPr lang="tr-TR" sz="1600" b="1" i="1" smtClean="0">
                <a:solidFill>
                  <a:srgbClr val="0033CC"/>
                </a:solidFill>
                <a:ea typeface="ＭＳ Ｐゴシック" pitchFamily="34" charset="-128"/>
              </a:rPr>
              <a:t>Summer School, Amphissa, Greece. July 2014</a:t>
            </a:r>
            <a:br>
              <a:rPr lang="tr-TR" sz="1600" b="1" i="1" smtClean="0">
                <a:solidFill>
                  <a:srgbClr val="0033CC"/>
                </a:solidFill>
                <a:ea typeface="ＭＳ Ｐゴシック" pitchFamily="34" charset="-128"/>
              </a:rPr>
            </a:br>
            <a:r>
              <a:rPr lang="tr-TR" sz="1600" b="1" i="1" smtClean="0">
                <a:solidFill>
                  <a:srgbClr val="0033CC"/>
                </a:solidFill>
                <a:ea typeface="ＭＳ Ｐゴシック" pitchFamily="34" charset="-128"/>
              </a:rPr>
              <a:t>Dr. Tuncay Neyişçi</a:t>
            </a:r>
            <a:endParaRPr lang="en-US" sz="1600" smtClean="0">
              <a:ea typeface="ＭＳ Ｐゴシック" pitchFamily="34" charset="-128"/>
            </a:endParaRPr>
          </a:p>
        </p:txBody>
      </p:sp>
      <p:sp>
        <p:nvSpPr>
          <p:cNvPr id="21506" name="Content Placeholder 2"/>
          <p:cNvSpPr>
            <a:spLocks noGrp="1"/>
          </p:cNvSpPr>
          <p:nvPr>
            <p:ph idx="1"/>
          </p:nvPr>
        </p:nvSpPr>
        <p:spPr>
          <a:xfrm>
            <a:off x="457200" y="908050"/>
            <a:ext cx="8229600" cy="5689600"/>
          </a:xfrm>
        </p:spPr>
        <p:txBody>
          <a:bodyPr/>
          <a:lstStyle/>
          <a:p>
            <a:pPr marL="0" indent="0" algn="ctr">
              <a:buFontTx/>
              <a:buNone/>
            </a:pPr>
            <a:endParaRPr lang="tr-TR" sz="900" b="1" smtClean="0">
              <a:solidFill>
                <a:srgbClr val="008000"/>
              </a:solidFill>
              <a:ea typeface="ＭＳ Ｐゴシック" pitchFamily="34" charset="-128"/>
            </a:endParaRPr>
          </a:p>
          <a:p>
            <a:pPr marL="0" indent="0" algn="ctr">
              <a:buFontTx/>
              <a:buNone/>
            </a:pPr>
            <a:endParaRPr lang="tr-TR" sz="900" b="1" smtClean="0">
              <a:solidFill>
                <a:srgbClr val="008000"/>
              </a:solidFill>
              <a:ea typeface="ＭＳ Ｐゴシック" pitchFamily="34" charset="-128"/>
            </a:endParaRPr>
          </a:p>
          <a:p>
            <a:pPr marL="0" indent="0" algn="ctr">
              <a:buFontTx/>
              <a:buNone/>
            </a:pPr>
            <a:endParaRPr lang="en-US" sz="4400" b="1" smtClean="0">
              <a:solidFill>
                <a:srgbClr val="008000"/>
              </a:solidFill>
              <a:ea typeface="ＭＳ Ｐゴシック" pitchFamily="34" charset="-128"/>
            </a:endParaRPr>
          </a:p>
          <a:p>
            <a:pPr marL="0" indent="0" algn="ctr">
              <a:buFontTx/>
              <a:buNone/>
            </a:pPr>
            <a:r>
              <a:rPr lang="en-US" sz="4400" b="1" smtClean="0">
                <a:solidFill>
                  <a:srgbClr val="008000"/>
                </a:solidFill>
                <a:ea typeface="ＭＳ Ｐゴシック" pitchFamily="34" charset="-128"/>
              </a:rPr>
              <a:t>W</a:t>
            </a:r>
            <a:r>
              <a:rPr lang="tr-TR" sz="4400" b="1" smtClean="0">
                <a:solidFill>
                  <a:srgbClr val="008000"/>
                </a:solidFill>
                <a:ea typeface="ＭＳ Ｐゴシック" pitchFamily="34" charset="-128"/>
              </a:rPr>
              <a:t>hich is more environmentally friendly?</a:t>
            </a:r>
          </a:p>
          <a:p>
            <a:pPr marL="0" indent="0" algn="ctr">
              <a:buFontTx/>
              <a:buNone/>
            </a:pPr>
            <a:endParaRPr lang="tr-TR" sz="4400" b="1" smtClean="0">
              <a:solidFill>
                <a:srgbClr val="008000"/>
              </a:solidFill>
              <a:ea typeface="ＭＳ Ｐゴシック" pitchFamily="34" charset="-128"/>
            </a:endParaRPr>
          </a:p>
          <a:p>
            <a:pPr marL="0" indent="0" algn="ctr">
              <a:buFontTx/>
              <a:buNone/>
            </a:pPr>
            <a:r>
              <a:rPr lang="en-US" sz="4400" b="1" smtClean="0">
                <a:solidFill>
                  <a:srgbClr val="008000"/>
                </a:solidFill>
                <a:ea typeface="ＭＳ Ｐゴシック" pitchFamily="34" charset="-128"/>
              </a:rPr>
              <a:t>G</a:t>
            </a:r>
            <a:r>
              <a:rPr lang="tr-TR" sz="4400" b="1" smtClean="0">
                <a:solidFill>
                  <a:srgbClr val="008000"/>
                </a:solidFill>
                <a:ea typeface="ＭＳ Ｐゴシック" pitchFamily="34" charset="-128"/>
              </a:rPr>
              <a:t>lass? </a:t>
            </a:r>
            <a:r>
              <a:rPr lang="tr-TR" sz="4400" b="1" smtClean="0">
                <a:solidFill>
                  <a:srgbClr val="FF0000"/>
                </a:solidFill>
                <a:ea typeface="ＭＳ Ｐゴシック" pitchFamily="34" charset="-128"/>
              </a:rPr>
              <a:t>Plastic?</a:t>
            </a:r>
          </a:p>
        </p:txBody>
      </p:sp>
    </p:spTree>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423</TotalTime>
  <Words>1626</Words>
  <Application>Microsoft Macintosh PowerPoint</Application>
  <PresentationFormat>Προβολή στην οθόνη (4:3)</PresentationFormat>
  <Paragraphs>173</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Πρότυπο σχεδίασης</vt:lpstr>
      </vt:variant>
      <vt:variant>
        <vt:i4>1</vt:i4>
      </vt:variant>
      <vt:variant>
        <vt:lpstr>Τίτλοι διαφανειών</vt:lpstr>
      </vt:variant>
      <vt:variant>
        <vt:i4>19</vt:i4>
      </vt:variant>
    </vt:vector>
  </HeadingPairs>
  <TitlesOfParts>
    <vt:vector size="23" baseType="lpstr">
      <vt:lpstr>Arial</vt:lpstr>
      <vt:lpstr>ＭＳ Ｐゴシック</vt:lpstr>
      <vt:lpstr>Calibri</vt:lpstr>
      <vt:lpstr>Varsayılan Tasarım</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vt:lpstr>
      <vt:lpstr>Summer School, Amphissa, Greece. July 2014 Dr. Tuncay Neyişçi </vt:lpstr>
      <vt:lpstr>Summer School, Amphissa, Greece. July 2014 Dr. Tuncay Neyişçi</vt:lpstr>
      <vt:lpstr>Summer School, Amphissa, Greece. July 2014 Dr. Tuncay Neyişçi</vt:lpstr>
      <vt:lpstr>Summer School, Amphissa, Greece. July 2014 Dr. Tuncay Neyişçi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School, Amphisa, Greece. July 2014 Dr. Tuncay Neyişçi</dc:title>
  <dc:creator>turzim</dc:creator>
  <cp:lastModifiedBy>kpn</cp:lastModifiedBy>
  <cp:revision>56</cp:revision>
  <dcterms:created xsi:type="dcterms:W3CDTF">2014-07-05T08:31:46Z</dcterms:created>
  <dcterms:modified xsi:type="dcterms:W3CDTF">2014-07-10T06:15:38Z</dcterms:modified>
</cp:coreProperties>
</file>